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1"/>
  </p:notesMasterIdLst>
  <p:handoutMasterIdLst>
    <p:handoutMasterId r:id="rId32"/>
  </p:handoutMasterIdLst>
  <p:sldIdLst>
    <p:sldId id="420" r:id="rId2"/>
    <p:sldId id="424" r:id="rId3"/>
    <p:sldId id="450" r:id="rId4"/>
    <p:sldId id="425" r:id="rId5"/>
    <p:sldId id="386" r:id="rId6"/>
    <p:sldId id="429" r:id="rId7"/>
    <p:sldId id="452" r:id="rId8"/>
    <p:sldId id="430" r:id="rId9"/>
    <p:sldId id="431" r:id="rId10"/>
    <p:sldId id="432" r:id="rId11"/>
    <p:sldId id="433" r:id="rId12"/>
    <p:sldId id="434" r:id="rId13"/>
    <p:sldId id="436" r:id="rId14"/>
    <p:sldId id="426" r:id="rId15"/>
    <p:sldId id="391" r:id="rId16"/>
    <p:sldId id="453" r:id="rId17"/>
    <p:sldId id="439" r:id="rId18"/>
    <p:sldId id="454" r:id="rId19"/>
    <p:sldId id="438" r:id="rId20"/>
    <p:sldId id="455" r:id="rId21"/>
    <p:sldId id="408" r:id="rId22"/>
    <p:sldId id="409" r:id="rId23"/>
    <p:sldId id="410" r:id="rId24"/>
    <p:sldId id="412" r:id="rId25"/>
    <p:sldId id="414" r:id="rId26"/>
    <p:sldId id="418" r:id="rId27"/>
    <p:sldId id="419" r:id="rId28"/>
    <p:sldId id="449" r:id="rId29"/>
    <p:sldId id="354"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79674" autoAdjust="0"/>
  </p:normalViewPr>
  <p:slideViewPr>
    <p:cSldViewPr>
      <p:cViewPr varScale="1">
        <p:scale>
          <a:sx n="70" d="100"/>
          <a:sy n="70" d="100"/>
        </p:scale>
        <p:origin x="189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31B0AD3-EA8D-465D-AE6A-22CFA0683429}" type="datetimeFigureOut">
              <a:rPr lang="en-US" smtClean="0"/>
              <a:t>12/27/2015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9159DAB3-0FF7-4630-A2ED-ECE5C4A2311B}" type="slidenum">
              <a:rPr lang="en-US" smtClean="0"/>
              <a:t>‹#›</a:t>
            </a:fld>
            <a:endParaRPr lang="en-US" dirty="0"/>
          </a:p>
        </p:txBody>
      </p:sp>
    </p:spTree>
    <p:extLst>
      <p:ext uri="{BB962C8B-B14F-4D97-AF65-F5344CB8AC3E}">
        <p14:creationId xmlns:p14="http://schemas.microsoft.com/office/powerpoint/2010/main" val="2018231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227D110-6349-4C54-A466-CC9D8CF763EE}" type="datetimeFigureOut">
              <a:rPr lang="en-US" smtClean="0"/>
              <a:pPr/>
              <a:t>12/27/2015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789D393-3B5C-4431-AE1D-A8BED5978DDA}" type="slidenum">
              <a:rPr lang="en-US" smtClean="0"/>
              <a:pPr/>
              <a:t>‹#›</a:t>
            </a:fld>
            <a:endParaRPr lang="en-US" dirty="0"/>
          </a:p>
        </p:txBody>
      </p:sp>
    </p:spTree>
    <p:extLst>
      <p:ext uri="{BB962C8B-B14F-4D97-AF65-F5344CB8AC3E}">
        <p14:creationId xmlns:p14="http://schemas.microsoft.com/office/powerpoint/2010/main" val="829688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89D393-3B5C-4431-AE1D-A8BED5978DDA}" type="slidenum">
              <a:rPr lang="en-US" smtClean="0"/>
              <a:pPr/>
              <a:t>1</a:t>
            </a:fld>
            <a:endParaRPr lang="en-US" dirty="0"/>
          </a:p>
        </p:txBody>
      </p:sp>
    </p:spTree>
    <p:extLst>
      <p:ext uri="{BB962C8B-B14F-4D97-AF65-F5344CB8AC3E}">
        <p14:creationId xmlns:p14="http://schemas.microsoft.com/office/powerpoint/2010/main" val="1305515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Our brains</a:t>
            </a:r>
            <a:r>
              <a:rPr lang="en-US" baseline="0" dirty="0" smtClean="0"/>
              <a:t> run on emotions – we’re hard-wired to respond to feelings not facts.  We are physiological beings.  But, although feelings are real, they are not reality.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See wheel hand out in back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dirty="0" smtClean="0"/>
              <a:t>How often do we use these tools when we’re feeling emotionally overwhelmed in a conflict?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Express your feelings.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Unbundle your emotions – people</a:t>
            </a:r>
            <a:r>
              <a:rPr lang="en-US" baseline="0" dirty="0" smtClean="0"/>
              <a:t> from the situation</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Explore your emotional footprint.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Separate feelings from judgments.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Negotiate with your feelings.</a:t>
            </a:r>
          </a:p>
          <a:p>
            <a:pPr marL="285750" indent="-285750">
              <a:buFont typeface="Arial" panose="020B0604020202020204" pitchFamily="34" charset="0"/>
              <a:buChar char="•"/>
            </a:pPr>
            <a:endParaRPr lang="en-US"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Acknowledge their feelings.</a:t>
            </a:r>
          </a:p>
          <a:p>
            <a:pPr marL="285750" indent="-285750">
              <a:buFont typeface="Arial" panose="020B0604020202020204" pitchFamily="34" charset="0"/>
              <a:buChar char="•"/>
            </a:pPr>
            <a:endParaRPr lang="en-US" dirty="0" smtClean="0"/>
          </a:p>
          <a:p>
            <a:r>
              <a:rPr lang="en-US" dirty="0" smtClean="0"/>
              <a:t>The</a:t>
            </a:r>
            <a:r>
              <a:rPr lang="en-US" baseline="0" dirty="0" smtClean="0"/>
              <a:t> research on social and emotional intelligence (Daniel Goleman) shows us how critical emotional connection is for humans for function, so it makes sense that emotional upset feeds into interpersonal conflict.</a:t>
            </a:r>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10</a:t>
            </a:fld>
            <a:endParaRPr lang="en-US"/>
          </a:p>
        </p:txBody>
      </p:sp>
    </p:spTree>
    <p:extLst>
      <p:ext uri="{BB962C8B-B14F-4D97-AF65-F5344CB8AC3E}">
        <p14:creationId xmlns:p14="http://schemas.microsoft.com/office/powerpoint/2010/main" val="16822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Emotion is a critical factor in resolving conflict. It is helpful to look at what generates these emotions. Core concerns are human wants that are important to almost everyone in virtually every conversation about conflict. They are often unspoken but are no less real than our tangible interests.</a:t>
            </a:r>
            <a:r>
              <a:rPr lang="en-US" baseline="0" dirty="0" smtClean="0"/>
              <a:t>  </a:t>
            </a:r>
            <a:r>
              <a:rPr lang="en-US" dirty="0" smtClean="0"/>
              <a:t>By dealing effectively with these concerns, you can stimulate positive emotions. </a:t>
            </a:r>
          </a:p>
          <a:p>
            <a:pPr>
              <a:lnSpc>
                <a:spcPct val="150000"/>
              </a:lnSpc>
            </a:pPr>
            <a:endParaRPr lang="en-US" dirty="0" smtClean="0"/>
          </a:p>
          <a:p>
            <a:pPr>
              <a:lnSpc>
                <a:spcPct val="150000"/>
              </a:lnSpc>
            </a:pPr>
            <a:r>
              <a:rPr lang="en-US" sz="1200" b="1" kern="1200" dirty="0" smtClean="0">
                <a:solidFill>
                  <a:schemeClr val="tx1"/>
                </a:solidFill>
                <a:effectLst/>
                <a:latin typeface="+mn-lt"/>
                <a:ea typeface="+mn-ea"/>
                <a:cs typeface="+mn-cs"/>
              </a:rPr>
              <a:t>Appreciation</a:t>
            </a:r>
            <a:endParaRPr lang="en-US" sz="1200" kern="1200" dirty="0" smtClean="0">
              <a:solidFill>
                <a:schemeClr val="tx1"/>
              </a:solidFill>
              <a:effectLst/>
              <a:latin typeface="+mn-lt"/>
              <a:ea typeface="+mn-ea"/>
              <a:cs typeface="+mn-cs"/>
            </a:endParaRPr>
          </a:p>
          <a:p>
            <a:pPr>
              <a:lnSpc>
                <a:spcPct val="150000"/>
              </a:lnSpc>
            </a:pPr>
            <a:r>
              <a:rPr lang="en-US" sz="1200" kern="1200" dirty="0" smtClean="0">
                <a:solidFill>
                  <a:schemeClr val="tx1"/>
                </a:solidFill>
                <a:effectLst/>
                <a:latin typeface="+mn-lt"/>
                <a:ea typeface="+mn-ea"/>
                <a:cs typeface="+mn-cs"/>
              </a:rPr>
              <a:t>resulting emotions can be enthusiastic, affectionate, cheerful, and caring</a:t>
            </a:r>
          </a:p>
          <a:p>
            <a:pPr>
              <a:lnSpc>
                <a:spcPct val="150000"/>
              </a:lnSpc>
            </a:pPr>
            <a:r>
              <a:rPr lang="en-US" sz="1200" kern="1200" dirty="0" smtClean="0">
                <a:solidFill>
                  <a:schemeClr val="tx1"/>
                </a:solidFill>
                <a:effectLst/>
                <a:latin typeface="+mn-lt"/>
                <a:ea typeface="+mn-ea"/>
                <a:cs typeface="+mn-cs"/>
              </a:rPr>
              <a:t>person feeling these emotions will often be prone to cooperate more</a:t>
            </a:r>
          </a:p>
          <a:p>
            <a:pPr>
              <a:lnSpc>
                <a:spcPct val="150000"/>
              </a:lnSpc>
            </a:pPr>
            <a:r>
              <a:rPr lang="en-US" sz="1200" kern="1200" dirty="0" smtClean="0">
                <a:solidFill>
                  <a:schemeClr val="tx1"/>
                </a:solidFill>
                <a:effectLst/>
                <a:latin typeface="+mn-lt"/>
                <a:ea typeface="+mn-ea"/>
                <a:cs typeface="+mn-cs"/>
              </a:rPr>
              <a:t>person who is unappreciated will often feel angry and disgusted </a:t>
            </a:r>
          </a:p>
          <a:p>
            <a:pPr>
              <a:lnSpc>
                <a:spcPct val="150000"/>
              </a:lnSpc>
            </a:pPr>
            <a:endParaRPr lang="en-US" sz="1200" b="1" kern="1200" dirty="0" smtClean="0">
              <a:solidFill>
                <a:schemeClr val="tx1"/>
              </a:solidFill>
              <a:effectLst/>
              <a:latin typeface="+mn-lt"/>
              <a:ea typeface="+mn-ea"/>
              <a:cs typeface="+mn-cs"/>
            </a:endParaRPr>
          </a:p>
          <a:p>
            <a:pPr>
              <a:lnSpc>
                <a:spcPct val="150000"/>
              </a:lnSpc>
            </a:pPr>
            <a:r>
              <a:rPr lang="en-US" sz="1200" b="1" kern="1200" dirty="0" smtClean="0">
                <a:solidFill>
                  <a:schemeClr val="tx1"/>
                </a:solidFill>
                <a:effectLst/>
                <a:latin typeface="+mn-lt"/>
                <a:ea typeface="+mn-ea"/>
                <a:cs typeface="+mn-cs"/>
              </a:rPr>
              <a:t>Affiliation</a:t>
            </a:r>
            <a:endParaRPr lang="en-US" sz="1200" kern="1200" dirty="0" smtClean="0">
              <a:solidFill>
                <a:schemeClr val="tx1"/>
              </a:solidFill>
              <a:effectLst/>
              <a:latin typeface="+mn-lt"/>
              <a:ea typeface="+mn-ea"/>
              <a:cs typeface="+mn-cs"/>
            </a:endParaRPr>
          </a:p>
          <a:p>
            <a:pPr>
              <a:lnSpc>
                <a:spcPct val="150000"/>
              </a:lnSpc>
            </a:pPr>
            <a:r>
              <a:rPr lang="en-US" sz="1200" kern="1200" dirty="0" smtClean="0">
                <a:solidFill>
                  <a:schemeClr val="tx1"/>
                </a:solidFill>
                <a:effectLst/>
                <a:latin typeface="+mn-lt"/>
                <a:ea typeface="+mn-ea"/>
                <a:cs typeface="+mn-cs"/>
              </a:rPr>
              <a:t>person is treated as a colleague they tend to feel more amused, compassionate and ecstatic</a:t>
            </a:r>
          </a:p>
          <a:p>
            <a:pPr>
              <a:lnSpc>
                <a:spcPct val="150000"/>
              </a:lnSpc>
            </a:pPr>
            <a:r>
              <a:rPr lang="en-US" sz="1200" kern="1200" dirty="0" smtClean="0">
                <a:solidFill>
                  <a:schemeClr val="tx1"/>
                </a:solidFill>
                <a:effectLst/>
                <a:latin typeface="+mn-lt"/>
                <a:ea typeface="+mn-ea"/>
                <a:cs typeface="+mn-cs"/>
              </a:rPr>
              <a:t>tend to make a person more prone to work together</a:t>
            </a:r>
          </a:p>
          <a:p>
            <a:pPr>
              <a:lnSpc>
                <a:spcPct val="150000"/>
              </a:lnSpc>
            </a:pPr>
            <a:r>
              <a:rPr lang="en-US" sz="1200" kern="1200" dirty="0" smtClean="0">
                <a:solidFill>
                  <a:schemeClr val="tx1"/>
                </a:solidFill>
                <a:effectLst/>
                <a:latin typeface="+mn-lt"/>
                <a:ea typeface="+mn-ea"/>
                <a:cs typeface="+mn-cs"/>
              </a:rPr>
              <a:t>person who is treated as an adversary is more apt to feel resentful or irritated</a:t>
            </a:r>
          </a:p>
          <a:p>
            <a:pPr>
              <a:lnSpc>
                <a:spcPct val="150000"/>
              </a:lnSpc>
            </a:pPr>
            <a:r>
              <a:rPr lang="en-US" sz="1200" kern="1200" dirty="0" smtClean="0">
                <a:solidFill>
                  <a:schemeClr val="tx1"/>
                </a:solidFill>
                <a:effectLst/>
                <a:latin typeface="+mn-lt"/>
                <a:ea typeface="+mn-ea"/>
                <a:cs typeface="+mn-cs"/>
              </a:rPr>
              <a:t>will be more prone to go it alone rather than work together.</a:t>
            </a:r>
          </a:p>
          <a:p>
            <a:pPr>
              <a:lnSpc>
                <a:spcPct val="150000"/>
              </a:lnSpc>
            </a:pPr>
            <a:r>
              <a:rPr lang="en-US" sz="1200" kern="1200" dirty="0" smtClean="0">
                <a:solidFill>
                  <a:schemeClr val="tx1"/>
                </a:solidFill>
                <a:effectLst/>
                <a:latin typeface="+mn-lt"/>
                <a:ea typeface="+mn-ea"/>
                <a:cs typeface="+mn-cs"/>
              </a:rPr>
              <a:t>Affiliation describes the sense of connectedness with another group or person. </a:t>
            </a:r>
          </a:p>
          <a:p>
            <a:pPr>
              <a:lnSpc>
                <a:spcPct val="150000"/>
              </a:lnSpc>
            </a:pPr>
            <a:endParaRPr lang="en-US" dirty="0" smtClean="0"/>
          </a:p>
          <a:p>
            <a:pPr>
              <a:lnSpc>
                <a:spcPct val="150000"/>
              </a:lnSpc>
            </a:pPr>
            <a:r>
              <a:rPr lang="en-US" b="1" dirty="0" smtClean="0"/>
              <a:t>Autonomy</a:t>
            </a:r>
          </a:p>
          <a:p>
            <a:pPr>
              <a:lnSpc>
                <a:spcPct val="150000"/>
              </a:lnSpc>
            </a:pPr>
            <a:r>
              <a:rPr lang="en-US" dirty="0" smtClean="0"/>
              <a:t>person's freedom to decide is acknowledged, emotions such as being proud, happy, and accomplished </a:t>
            </a:r>
          </a:p>
          <a:p>
            <a:pPr>
              <a:lnSpc>
                <a:spcPct val="150000"/>
              </a:lnSpc>
            </a:pPr>
            <a:r>
              <a:rPr lang="en-US" dirty="0" smtClean="0"/>
              <a:t>emotions tend to make a person prone to being creative. </a:t>
            </a:r>
          </a:p>
          <a:p>
            <a:pPr>
              <a:lnSpc>
                <a:spcPct val="150000"/>
              </a:lnSpc>
            </a:pPr>
            <a:r>
              <a:rPr lang="en-US" dirty="0" smtClean="0"/>
              <a:t>On the other hand, when autonomy is impinged, the emotions of guilt, shame, and remorse often arise, leading to a person thinking more rigidly. </a:t>
            </a:r>
          </a:p>
          <a:p>
            <a:pPr>
              <a:lnSpc>
                <a:spcPct val="150000"/>
              </a:lnSpc>
            </a:pPr>
            <a:endParaRPr lang="en-US" dirty="0" smtClean="0"/>
          </a:p>
          <a:p>
            <a:pPr>
              <a:lnSpc>
                <a:spcPct val="150000"/>
              </a:lnSpc>
            </a:pPr>
            <a:r>
              <a:rPr lang="en-US" b="1" dirty="0" smtClean="0"/>
              <a:t>Status</a:t>
            </a:r>
          </a:p>
          <a:p>
            <a:pPr>
              <a:lnSpc>
                <a:spcPct val="150000"/>
              </a:lnSpc>
            </a:pPr>
            <a:r>
              <a:rPr lang="en-US" dirty="0" smtClean="0"/>
              <a:t>feel more calm, relieved, and relaxed</a:t>
            </a:r>
          </a:p>
          <a:p>
            <a:pPr>
              <a:lnSpc>
                <a:spcPct val="150000"/>
              </a:lnSpc>
            </a:pPr>
            <a:r>
              <a:rPr lang="en-US" dirty="0" smtClean="0"/>
              <a:t>tends to make a person more prone to be trustworthy. </a:t>
            </a:r>
          </a:p>
          <a:p>
            <a:pPr>
              <a:lnSpc>
                <a:spcPct val="150000"/>
              </a:lnSpc>
            </a:pPr>
            <a:r>
              <a:rPr lang="en-US" dirty="0" smtClean="0"/>
              <a:t>When a person's status is put down they will feel humiliated and embarrassed. </a:t>
            </a:r>
          </a:p>
          <a:p>
            <a:pPr>
              <a:lnSpc>
                <a:spcPct val="150000"/>
              </a:lnSpc>
            </a:pPr>
            <a:r>
              <a:rPr lang="en-US" dirty="0" smtClean="0"/>
              <a:t>People with these feelings often are more prone to act deceptively and be seen as untrustworthy. (Note that they are seen as untrustworthy, not necessarily actually untrustworthy.) </a:t>
            </a:r>
          </a:p>
          <a:p>
            <a:pPr>
              <a:lnSpc>
                <a:spcPct val="150000"/>
              </a:lnSpc>
            </a:pPr>
            <a:r>
              <a:rPr lang="en-US" dirty="0" smtClean="0"/>
              <a:t>"Status refers to our standing in comparison to the standing of others" (95). </a:t>
            </a:r>
          </a:p>
          <a:p>
            <a:pPr>
              <a:lnSpc>
                <a:spcPct val="150000"/>
              </a:lnSpc>
            </a:pPr>
            <a:endParaRPr lang="en-US" dirty="0" smtClean="0"/>
          </a:p>
          <a:p>
            <a:pPr>
              <a:lnSpc>
                <a:spcPct val="150000"/>
              </a:lnSpc>
            </a:pPr>
            <a:r>
              <a:rPr lang="en-US" b="1" dirty="0" smtClean="0"/>
              <a:t>Role</a:t>
            </a:r>
          </a:p>
          <a:p>
            <a:pPr>
              <a:lnSpc>
                <a:spcPct val="150000"/>
              </a:lnSpc>
            </a:pPr>
            <a:r>
              <a:rPr lang="en-US" dirty="0" smtClean="0"/>
              <a:t>When role is fulfilling and includes activities that illustrate and convince the person that they make a difference, feelings of hope </a:t>
            </a:r>
          </a:p>
          <a:p>
            <a:pPr>
              <a:lnSpc>
                <a:spcPct val="150000"/>
              </a:lnSpc>
            </a:pPr>
            <a:r>
              <a:rPr lang="en-US" dirty="0" smtClean="0"/>
              <a:t>When a person's role is trivialized and restricted they may feel envious, jealous, or become apathetic. </a:t>
            </a:r>
          </a:p>
          <a:p>
            <a:endParaRPr lang="en-US" dirty="0"/>
          </a:p>
        </p:txBody>
      </p:sp>
      <p:sp>
        <p:nvSpPr>
          <p:cNvPr id="4" name="Slide Number Placeholder 3"/>
          <p:cNvSpPr>
            <a:spLocks noGrp="1"/>
          </p:cNvSpPr>
          <p:nvPr>
            <p:ph type="sldNum" sz="quarter" idx="10"/>
          </p:nvPr>
        </p:nvSpPr>
        <p:spPr/>
        <p:txBody>
          <a:bodyPr/>
          <a:lstStyle/>
          <a:p>
            <a:fld id="{B66ECC0B-B198-B349-924B-E18026B75EF1}" type="slidenum">
              <a:rPr lang="en-US" smtClean="0"/>
              <a:t>11</a:t>
            </a:fld>
            <a:endParaRPr lang="en-US"/>
          </a:p>
        </p:txBody>
      </p:sp>
    </p:spTree>
    <p:extLst>
      <p:ext uri="{BB962C8B-B14F-4D97-AF65-F5344CB8AC3E}">
        <p14:creationId xmlns:p14="http://schemas.microsoft.com/office/powerpoint/2010/main" val="55289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from the Harvard Negotiation project and many other sources has shown that almost all people are very concerned about these three identities.  People have a deep and enduring need to feel: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 they are competent,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worthy of love.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this question: If I know nothing else about myself, I know I am the kind of person that is ____.</a:t>
            </a:r>
            <a:endParaRPr lang="en-US" dirty="0" smtClean="0"/>
          </a:p>
        </p:txBody>
      </p:sp>
      <p:sp>
        <p:nvSpPr>
          <p:cNvPr id="4" name="Slide Number Placeholder 3"/>
          <p:cNvSpPr>
            <a:spLocks noGrp="1"/>
          </p:cNvSpPr>
          <p:nvPr>
            <p:ph type="sldNum" sz="quarter" idx="10"/>
          </p:nvPr>
        </p:nvSpPr>
        <p:spPr/>
        <p:txBody>
          <a:bodyPr/>
          <a:lstStyle/>
          <a:p>
            <a:fld id="{B66ECC0B-B198-B349-924B-E18026B75EF1}" type="slidenum">
              <a:rPr lang="en-US" smtClean="0"/>
              <a:t>12</a:t>
            </a:fld>
            <a:endParaRPr lang="en-US"/>
          </a:p>
        </p:txBody>
      </p:sp>
    </p:spTree>
    <p:extLst>
      <p:ext uri="{BB962C8B-B14F-4D97-AF65-F5344CB8AC3E}">
        <p14:creationId xmlns:p14="http://schemas.microsoft.com/office/powerpoint/2010/main" val="15933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Nervous</a:t>
            </a:r>
            <a:r>
              <a:rPr lang="en-US" baseline="0" dirty="0" smtClean="0"/>
              <a:t> system has two modes – parasympathetic and sympathetic, also known as “rest and digest” and fight, flight or freeze”.</a:t>
            </a:r>
            <a:endParaRPr lang="en-US" dirty="0" smtClean="0"/>
          </a:p>
          <a:p>
            <a:endParaRPr lang="en-US" dirty="0" smtClean="0"/>
          </a:p>
          <a:p>
            <a:r>
              <a:rPr lang="en-US" dirty="0" smtClean="0"/>
              <a:t>Normally, we want our Parasympathetic response turned “on”.  This is the mode in which we can think, be creative, problem-solve, collaborate together.</a:t>
            </a:r>
          </a:p>
          <a:p>
            <a:endParaRPr lang="en-US" dirty="0" smtClean="0"/>
          </a:p>
          <a:p>
            <a:r>
              <a:rPr lang="en-US" dirty="0" smtClean="0"/>
              <a:t>But during</a:t>
            </a:r>
            <a:r>
              <a:rPr lang="en-US" baseline="0" dirty="0" smtClean="0"/>
              <a:t> stress or conflict, our Sympathetic system gets switched “on”, and suddenly we can’t think anymore.</a:t>
            </a:r>
          </a:p>
          <a:p>
            <a:endParaRPr lang="en-US" baseline="0" dirty="0" smtClean="0"/>
          </a:p>
          <a:p>
            <a:r>
              <a:rPr lang="en-US" baseline="0" dirty="0" smtClean="0"/>
              <a:t>Gas burner on stove – cooking soup: Simmer versus High… what happens if you leave soup on high for hours?  What about simmer?  Our bodies can’t handle having the SNS in the on position for hours, days, weeks at a time – we burn up.</a:t>
            </a:r>
          </a:p>
          <a:p>
            <a:endParaRPr lang="en-US" baseline="0" dirty="0" smtClean="0"/>
          </a:p>
          <a:p>
            <a:r>
              <a:rPr lang="en-US" baseline="0" dirty="0" smtClean="0"/>
              <a:t>This reaction is also known as Amygdala Hijacking.  10 seconds; 6-8 hours.</a:t>
            </a:r>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13</a:t>
            </a:fld>
            <a:endParaRPr lang="en-US"/>
          </a:p>
        </p:txBody>
      </p:sp>
    </p:spTree>
    <p:extLst>
      <p:ext uri="{BB962C8B-B14F-4D97-AF65-F5344CB8AC3E}">
        <p14:creationId xmlns:p14="http://schemas.microsoft.com/office/powerpoint/2010/main" val="317895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self-awareness tools and engagement responses</a:t>
            </a:r>
          </a:p>
          <a:p>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14</a:t>
            </a:fld>
            <a:endParaRPr lang="en-US" dirty="0"/>
          </a:p>
        </p:txBody>
      </p:sp>
    </p:spTree>
    <p:extLst>
      <p:ext uri="{BB962C8B-B14F-4D97-AF65-F5344CB8AC3E}">
        <p14:creationId xmlns:p14="http://schemas.microsoft.com/office/powerpoint/2010/main" val="225100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smtClean="0"/>
              <a:t>Understanding One’s own Reactions to Conflict</a:t>
            </a:r>
          </a:p>
          <a:p>
            <a:pPr>
              <a:lnSpc>
                <a:spcPct val="200000"/>
              </a:lnSpc>
            </a:pPr>
            <a:r>
              <a:rPr lang="en-US" dirty="0" smtClean="0"/>
              <a:t>It is especially crucial for conflict competent leaders to understand and embrace their own strengths and developmental opportunities in regard to conflict. For leaders, it is of utmost importance to be aware of your personal reactions to conflict so you can manage your responses and model the most effective behaviors before, during, and after conflict.</a:t>
            </a:r>
          </a:p>
          <a:p>
            <a:endParaRPr lang="en-US" dirty="0"/>
          </a:p>
        </p:txBody>
      </p:sp>
      <p:sp>
        <p:nvSpPr>
          <p:cNvPr id="4" name="Slide Number Placeholder 3"/>
          <p:cNvSpPr>
            <a:spLocks noGrp="1"/>
          </p:cNvSpPr>
          <p:nvPr>
            <p:ph type="sldNum" sz="quarter" idx="10"/>
          </p:nvPr>
        </p:nvSpPr>
        <p:spPr/>
        <p:txBody>
          <a:bodyPr/>
          <a:lstStyle/>
          <a:p>
            <a:fld id="{5CD9724D-D48C-47C8-9965-14EB888E8FC4}" type="slidenum">
              <a:rPr lang="en-US" smtClean="0"/>
              <a:t>15</a:t>
            </a:fld>
            <a:endParaRPr lang="en-US"/>
          </a:p>
        </p:txBody>
      </p:sp>
    </p:spTree>
    <p:extLst>
      <p:ext uri="{BB962C8B-B14F-4D97-AF65-F5344CB8AC3E}">
        <p14:creationId xmlns:p14="http://schemas.microsoft.com/office/powerpoint/2010/main" val="2750101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and do exercise</a:t>
            </a:r>
          </a:p>
          <a:p>
            <a:endParaRPr lang="en-US" dirty="0" smtClean="0"/>
          </a:p>
          <a:p>
            <a:r>
              <a:rPr lang="en-US" dirty="0" smtClean="0"/>
              <a:t>I’s on one side of</a:t>
            </a:r>
            <a:r>
              <a:rPr lang="en-US" baseline="0" dirty="0" smtClean="0"/>
              <a:t> room; E’s on other</a:t>
            </a:r>
          </a:p>
          <a:p>
            <a:r>
              <a:rPr lang="en-US" baseline="0" dirty="0" smtClean="0"/>
              <a:t>S’s and N’s</a:t>
            </a:r>
          </a:p>
          <a:p>
            <a:r>
              <a:rPr lang="en-US" baseline="0" dirty="0" smtClean="0"/>
              <a:t>F’s and T’s </a:t>
            </a:r>
          </a:p>
          <a:p>
            <a:r>
              <a:rPr lang="en-US" baseline="0" dirty="0" smtClean="0"/>
              <a:t>J’s and P’s</a:t>
            </a:r>
            <a:endParaRPr lang="en-US" dirty="0" smtClean="0"/>
          </a:p>
          <a:p>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16</a:t>
            </a:fld>
            <a:endParaRPr lang="en-US" dirty="0"/>
          </a:p>
        </p:txBody>
      </p:sp>
    </p:spTree>
    <p:extLst>
      <p:ext uri="{BB962C8B-B14F-4D97-AF65-F5344CB8AC3E}">
        <p14:creationId xmlns:p14="http://schemas.microsoft.com/office/powerpoint/2010/main" val="371404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total – see hand out in back</a:t>
            </a:r>
          </a:p>
          <a:p>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17</a:t>
            </a:fld>
            <a:endParaRPr lang="en-US" dirty="0"/>
          </a:p>
        </p:txBody>
      </p:sp>
    </p:spTree>
    <p:extLst>
      <p:ext uri="{BB962C8B-B14F-4D97-AF65-F5344CB8AC3E}">
        <p14:creationId xmlns:p14="http://schemas.microsoft.com/office/powerpoint/2010/main" val="843890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89D393-3B5C-4431-AE1D-A8BED5978DDA}" type="slidenum">
              <a:rPr lang="en-US" smtClean="0"/>
              <a:pPr/>
              <a:t>18</a:t>
            </a:fld>
            <a:endParaRPr lang="en-US" dirty="0"/>
          </a:p>
        </p:txBody>
      </p:sp>
    </p:spTree>
    <p:extLst>
      <p:ext uri="{BB962C8B-B14F-4D97-AF65-F5344CB8AC3E}">
        <p14:creationId xmlns:p14="http://schemas.microsoft.com/office/powerpoint/2010/main" val="9986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89D393-3B5C-4431-AE1D-A8BED5978DDA}" type="slidenum">
              <a:rPr lang="en-US" smtClean="0"/>
              <a:pPr/>
              <a:t>19</a:t>
            </a:fld>
            <a:endParaRPr lang="en-US" dirty="0"/>
          </a:p>
        </p:txBody>
      </p:sp>
    </p:spTree>
    <p:extLst>
      <p:ext uri="{BB962C8B-B14F-4D97-AF65-F5344CB8AC3E}">
        <p14:creationId xmlns:p14="http://schemas.microsoft.com/office/powerpoint/2010/main" val="372601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–Shout out what conflict feels like to you, how it impacts you, what happens to you when there’s conflict around you.</a:t>
            </a:r>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2</a:t>
            </a:fld>
            <a:endParaRPr lang="en-US" dirty="0"/>
          </a:p>
        </p:txBody>
      </p:sp>
    </p:spTree>
    <p:extLst>
      <p:ext uri="{BB962C8B-B14F-4D97-AF65-F5344CB8AC3E}">
        <p14:creationId xmlns:p14="http://schemas.microsoft.com/office/powerpoint/2010/main" val="2193036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89D393-3B5C-4431-AE1D-A8BED5978DDA}" type="slidenum">
              <a:rPr lang="en-US" smtClean="0"/>
              <a:pPr/>
              <a:t>20</a:t>
            </a:fld>
            <a:endParaRPr lang="en-US" dirty="0"/>
          </a:p>
        </p:txBody>
      </p:sp>
    </p:spTree>
    <p:extLst>
      <p:ext uri="{BB962C8B-B14F-4D97-AF65-F5344CB8AC3E}">
        <p14:creationId xmlns:p14="http://schemas.microsoft.com/office/powerpoint/2010/main" val="1441923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21</a:t>
            </a:fld>
            <a:endParaRPr lang="en-US" dirty="0"/>
          </a:p>
        </p:txBody>
      </p:sp>
    </p:spTree>
    <p:extLst>
      <p:ext uri="{BB962C8B-B14F-4D97-AF65-F5344CB8AC3E}">
        <p14:creationId xmlns:p14="http://schemas.microsoft.com/office/powerpoint/2010/main" val="1741396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“right ways” to</a:t>
            </a:r>
            <a:r>
              <a:rPr lang="en-US" baseline="0" dirty="0" smtClean="0"/>
              <a:t> organize a Courageous Conversation – this 5 point list is a compilation of a couple different styles, but is comprehensive</a:t>
            </a:r>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22</a:t>
            </a:fld>
            <a:endParaRPr lang="en-US" dirty="0"/>
          </a:p>
        </p:txBody>
      </p:sp>
    </p:spTree>
    <p:extLst>
      <p:ext uri="{BB962C8B-B14F-4D97-AF65-F5344CB8AC3E}">
        <p14:creationId xmlns:p14="http://schemas.microsoft.com/office/powerpoint/2010/main" val="2667460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your intentions:</a:t>
            </a:r>
          </a:p>
          <a:p>
            <a:r>
              <a:rPr lang="en-US" dirty="0" smtClean="0"/>
              <a:t>	Why do you want to have this conversation?</a:t>
            </a:r>
          </a:p>
          <a:p>
            <a:r>
              <a:rPr lang="en-US" dirty="0" smtClean="0"/>
              <a:t>	What’s your goal?  What do you hope to gain?</a:t>
            </a:r>
          </a:p>
          <a:p>
            <a:r>
              <a:rPr lang="en-US" dirty="0" smtClean="0"/>
              <a:t>	What will happen if you don’t have the conversation?</a:t>
            </a:r>
            <a:r>
              <a:rPr lang="en-US" baseline="0" dirty="0" smtClean="0"/>
              <a:t>  What’s lost?</a:t>
            </a:r>
          </a:p>
          <a:p>
            <a:r>
              <a:rPr lang="en-US" baseline="0" dirty="0" smtClean="0"/>
              <a:t>Do the Homework:</a:t>
            </a:r>
          </a:p>
          <a:p>
            <a:r>
              <a:rPr lang="en-US" baseline="0" dirty="0" smtClean="0"/>
              <a:t>	Who needs to be part of the conversation?</a:t>
            </a:r>
          </a:p>
          <a:p>
            <a:r>
              <a:rPr lang="en-US" baseline="0" dirty="0" smtClean="0"/>
              <a:t>	When does it need to happen by – is there a deadline?</a:t>
            </a:r>
          </a:p>
          <a:p>
            <a:r>
              <a:rPr lang="en-US" baseline="0" dirty="0" smtClean="0"/>
              <a:t>	What topic(s) need to be covered/included?</a:t>
            </a:r>
          </a:p>
          <a:p>
            <a:r>
              <a:rPr lang="en-US" baseline="0" dirty="0" smtClean="0"/>
              <a:t>	Where is the best place to have the conversation?</a:t>
            </a:r>
          </a:p>
          <a:p>
            <a:r>
              <a:rPr lang="en-US" baseline="0" dirty="0" smtClean="0"/>
              <a:t>	How can you go about scheduling it and making sure it happens?</a:t>
            </a:r>
          </a:p>
          <a:p>
            <a:r>
              <a:rPr lang="en-US" baseline="0" dirty="0" smtClean="0"/>
              <a:t>Clarify your part:</a:t>
            </a:r>
          </a:p>
          <a:p>
            <a:r>
              <a:rPr lang="en-US" baseline="0" dirty="0" smtClean="0"/>
              <a:t>	Why is this conversation important to you?</a:t>
            </a:r>
          </a:p>
          <a:p>
            <a:r>
              <a:rPr lang="en-US" baseline="0" dirty="0" smtClean="0"/>
              <a:t>	In what ways are you being impacted?</a:t>
            </a:r>
          </a:p>
          <a:p>
            <a:r>
              <a:rPr lang="en-US" baseline="0" dirty="0" smtClean="0"/>
              <a:t>	What’s at stake for you?</a:t>
            </a:r>
          </a:p>
          <a:p>
            <a:r>
              <a:rPr lang="en-US" baseline="0" dirty="0" smtClean="0"/>
              <a:t>	What has happened or is happening – what do the facts look like?  The behaviors?</a:t>
            </a:r>
          </a:p>
          <a:p>
            <a:r>
              <a:rPr lang="en-US" baseline="0" dirty="0" smtClean="0"/>
              <a:t>	What are you feeling?</a:t>
            </a:r>
          </a:p>
          <a:p>
            <a:r>
              <a:rPr lang="en-US" baseline="0" dirty="0" smtClean="0"/>
              <a:t>	What do you want to be feeling instead?</a:t>
            </a:r>
          </a:p>
          <a:p>
            <a:r>
              <a:rPr lang="en-US" baseline="0" dirty="0" smtClean="0"/>
              <a:t>	What other outcomes are you hoping for?</a:t>
            </a:r>
          </a:p>
          <a:p>
            <a:r>
              <a:rPr lang="en-US" baseline="0" dirty="0" smtClean="0"/>
              <a:t>Quote from Everyday Magic:</a:t>
            </a:r>
          </a:p>
          <a:p>
            <a:endParaRPr lang="en-US" baseline="0" dirty="0" smtClean="0"/>
          </a:p>
          <a:p>
            <a:r>
              <a:rPr lang="en-US" baseline="0" dirty="0" smtClean="0"/>
              <a:t>Speak your own truth – you only know your experience, just as any other one person in the conversation only knows his or her experience</a:t>
            </a:r>
          </a:p>
          <a:p>
            <a:endParaRPr lang="en-US" baseline="0" dirty="0" smtClean="0"/>
          </a:p>
          <a:p>
            <a:r>
              <a:rPr lang="en-US" baseline="0" dirty="0" smtClean="0"/>
              <a:t>Practice starting the conversation</a:t>
            </a:r>
          </a:p>
          <a:p>
            <a:r>
              <a:rPr lang="en-US" baseline="0" dirty="0" smtClean="0"/>
              <a:t>	How are you going to approach the other person?</a:t>
            </a:r>
          </a:p>
          <a:p>
            <a:r>
              <a:rPr lang="en-US" baseline="0" dirty="0" smtClean="0"/>
              <a:t>	What will you say to get the ball rolling?</a:t>
            </a:r>
          </a:p>
          <a:p>
            <a:r>
              <a:rPr lang="en-US" baseline="0" dirty="0" smtClean="0"/>
              <a:t>	BE DIRECT!  BE CLEAR!  BE BRIEF!  </a:t>
            </a:r>
          </a:p>
          <a:p>
            <a:r>
              <a:rPr lang="en-US" baseline="0" dirty="0" smtClean="0"/>
              <a:t>Put yourself in the other person’s shoes</a:t>
            </a:r>
          </a:p>
          <a:p>
            <a:r>
              <a:rPr lang="en-US" baseline="0" dirty="0" smtClean="0"/>
              <a:t>	Really try to imagine what they might be thinking and feeling about the situation</a:t>
            </a:r>
          </a:p>
          <a:p>
            <a:r>
              <a:rPr lang="en-US" baseline="0" dirty="0" smtClean="0"/>
              <a:t>	Try to imagine how they’ll feel when you approach them about this conversation</a:t>
            </a:r>
          </a:p>
          <a:p>
            <a:r>
              <a:rPr lang="en-US" baseline="0" dirty="0" smtClean="0"/>
              <a:t>Remind yourself of a positive outcome from a previous conversation</a:t>
            </a:r>
          </a:p>
          <a:p>
            <a:r>
              <a:rPr lang="en-US" baseline="0" dirty="0" smtClean="0"/>
              <a:t>	Get in a headspace of successful results</a:t>
            </a:r>
          </a:p>
          <a:p>
            <a:r>
              <a:rPr lang="en-US" baseline="0" dirty="0" smtClean="0"/>
              <a:t>	This primes you for a good experience!</a:t>
            </a:r>
          </a:p>
          <a:p>
            <a:endParaRPr lang="en-US" baseline="0" dirty="0" smtClean="0"/>
          </a:p>
          <a:p>
            <a:r>
              <a:rPr lang="en-US" baseline="0" dirty="0" smtClean="0"/>
              <a:t>Prepping exercise:</a:t>
            </a:r>
          </a:p>
          <a:p>
            <a:r>
              <a:rPr lang="en-US" dirty="0" smtClean="0"/>
              <a:t>What types of conversations are difficult for you to have? – List 3-5</a:t>
            </a:r>
          </a:p>
          <a:p>
            <a:pPr lvl="1"/>
            <a:r>
              <a:rPr lang="en-US" dirty="0" smtClean="0"/>
              <a:t>Certain issues/subjects?</a:t>
            </a:r>
          </a:p>
          <a:p>
            <a:pPr lvl="1"/>
            <a:r>
              <a:rPr lang="en-US" dirty="0" smtClean="0"/>
              <a:t>Certain people/personalities?</a:t>
            </a:r>
          </a:p>
          <a:p>
            <a:pPr lvl="1"/>
            <a:r>
              <a:rPr lang="en-US" dirty="0" smtClean="0"/>
              <a:t>Types of situations/dynamics?</a:t>
            </a:r>
          </a:p>
          <a:p>
            <a:r>
              <a:rPr lang="en-US" dirty="0" smtClean="0"/>
              <a:t>What makes each one difficult?</a:t>
            </a:r>
          </a:p>
          <a:p>
            <a:r>
              <a:rPr lang="en-US" dirty="0" smtClean="0"/>
              <a:t>How do you feel when you think about having each one of these conversations?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23</a:t>
            </a:fld>
            <a:endParaRPr lang="en-US" dirty="0"/>
          </a:p>
        </p:txBody>
      </p:sp>
    </p:spTree>
    <p:extLst>
      <p:ext uri="{BB962C8B-B14F-4D97-AF65-F5344CB8AC3E}">
        <p14:creationId xmlns:p14="http://schemas.microsoft.com/office/powerpoint/2010/main" val="675569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 </a:t>
            </a:r>
          </a:p>
          <a:p>
            <a:r>
              <a:rPr lang="en-US" dirty="0" smtClean="0"/>
              <a:t>	Giving people time to get used to the idea of talking about something hard</a:t>
            </a:r>
            <a:r>
              <a:rPr lang="en-US" baseline="0" dirty="0" smtClean="0"/>
              <a:t> allows time for our emotional reactions to happen – outside the of the actual meeting</a:t>
            </a:r>
          </a:p>
          <a:p>
            <a:endParaRPr lang="en-US" baseline="0" dirty="0" smtClean="0"/>
          </a:p>
          <a:p>
            <a:r>
              <a:rPr lang="en-US" baseline="0" dirty="0" smtClean="0"/>
              <a:t>	Creating realistic expectations and parameters for any conversation enables efficiency and helps everyone feel like they are on the same page, included (avoiding FOMO)</a:t>
            </a:r>
          </a:p>
          <a:p>
            <a:endParaRPr lang="en-US" baseline="0" dirty="0" smtClean="0"/>
          </a:p>
          <a:p>
            <a:r>
              <a:rPr lang="en-US" baseline="0" dirty="0" smtClean="0"/>
              <a:t>	Opting in is akin to Voluntariness of mediation process: very powerful and empowering piece of puzzle when it comes to genuine participation and active engagement</a:t>
            </a:r>
          </a:p>
          <a:p>
            <a:endParaRPr lang="en-US" baseline="0" dirty="0" smtClean="0"/>
          </a:p>
          <a:p>
            <a:r>
              <a:rPr lang="en-US" baseline="0" dirty="0" smtClean="0"/>
              <a:t>How –</a:t>
            </a:r>
          </a:p>
          <a:p>
            <a:endParaRPr lang="en-US" baseline="0" dirty="0" smtClean="0"/>
          </a:p>
          <a:p>
            <a:r>
              <a:rPr lang="en-US" baseline="0" dirty="0" smtClean="0"/>
              <a:t>	The way you treat this conversation will determine the tone with which others treat it: Is it real and serious and important?  Then you have to act like it is!  Is it something that can wait, or be sidelined or put on the back burner?  If not, then don’t treat it like it can be!</a:t>
            </a:r>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24</a:t>
            </a:fld>
            <a:endParaRPr lang="en-US" dirty="0"/>
          </a:p>
        </p:txBody>
      </p:sp>
    </p:spTree>
    <p:extLst>
      <p:ext uri="{BB962C8B-B14F-4D97-AF65-F5344CB8AC3E}">
        <p14:creationId xmlns:p14="http://schemas.microsoft.com/office/powerpoint/2010/main" val="3015326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25</a:t>
            </a:fld>
            <a:endParaRPr lang="en-US" dirty="0"/>
          </a:p>
        </p:txBody>
      </p:sp>
    </p:spTree>
    <p:extLst>
      <p:ext uri="{BB962C8B-B14F-4D97-AF65-F5344CB8AC3E}">
        <p14:creationId xmlns:p14="http://schemas.microsoft.com/office/powerpoint/2010/main" val="1404261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Balanced – each participant</a:t>
            </a:r>
            <a:r>
              <a:rPr lang="en-US" baseline="0" dirty="0" smtClean="0"/>
              <a:t> is agreeing to DO (not NOT DO) something, even if someone is only agreeing that someone else will do something</a:t>
            </a:r>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26</a:t>
            </a:fld>
            <a:endParaRPr lang="en-US" dirty="0"/>
          </a:p>
        </p:txBody>
      </p:sp>
    </p:spTree>
    <p:extLst>
      <p:ext uri="{BB962C8B-B14F-4D97-AF65-F5344CB8AC3E}">
        <p14:creationId xmlns:p14="http://schemas.microsoft.com/office/powerpoint/2010/main" val="2125302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growth</a:t>
            </a:r>
            <a:r>
              <a:rPr lang="en-US" baseline="0" dirty="0" smtClean="0"/>
              <a:t> and change and it took courage to participate!</a:t>
            </a:r>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27</a:t>
            </a:fld>
            <a:endParaRPr lang="en-US" dirty="0"/>
          </a:p>
        </p:txBody>
      </p:sp>
    </p:spTree>
    <p:extLst>
      <p:ext uri="{BB962C8B-B14F-4D97-AF65-F5344CB8AC3E}">
        <p14:creationId xmlns:p14="http://schemas.microsoft.com/office/powerpoint/2010/main" val="1668930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89D393-3B5C-4431-AE1D-A8BED5978DDA}" type="slidenum">
              <a:rPr lang="en-US" smtClean="0"/>
              <a:pPr/>
              <a:t>28</a:t>
            </a:fld>
            <a:endParaRPr lang="en-US" dirty="0"/>
          </a:p>
        </p:txBody>
      </p:sp>
    </p:spTree>
    <p:extLst>
      <p:ext uri="{BB962C8B-B14F-4D97-AF65-F5344CB8AC3E}">
        <p14:creationId xmlns:p14="http://schemas.microsoft.com/office/powerpoint/2010/main" val="56712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29</a:t>
            </a:fld>
            <a:endParaRPr lang="en-US" dirty="0"/>
          </a:p>
        </p:txBody>
      </p:sp>
    </p:spTree>
    <p:extLst>
      <p:ext uri="{BB962C8B-B14F-4D97-AF65-F5344CB8AC3E}">
        <p14:creationId xmlns:p14="http://schemas.microsoft.com/office/powerpoint/2010/main" val="111991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r>
              <a:rPr lang="en-US" sz="1200" dirty="0" smtClean="0"/>
              <a:t>LIST THEMES FROM SURVEY</a:t>
            </a:r>
          </a:p>
          <a:p>
            <a:pPr lvl="0">
              <a:buFont typeface="Arial" panose="020B0604020202020204" pitchFamily="34" charset="0"/>
              <a:buChar char="•"/>
            </a:pPr>
            <a:r>
              <a:rPr lang="en-US" sz="1200" dirty="0" smtClean="0"/>
              <a:t>Seemingly biased behavior (hiring practices, promotion, employee responsibilities) by leaders </a:t>
            </a:r>
          </a:p>
          <a:p>
            <a:pPr lvl="0">
              <a:buFont typeface="Arial" panose="020B0604020202020204" pitchFamily="34" charset="0"/>
              <a:buChar char="•"/>
            </a:pPr>
            <a:r>
              <a:rPr lang="en-US" sz="1200" dirty="0" smtClean="0"/>
              <a:t>Acting on diversity as opposed to talking about being pro-diversity </a:t>
            </a:r>
          </a:p>
          <a:p>
            <a:pPr lvl="0">
              <a:buFont typeface="Arial" panose="020B0604020202020204" pitchFamily="34" charset="0"/>
              <a:buChar char="•"/>
            </a:pPr>
            <a:r>
              <a:rPr lang="en-US" sz="1200" dirty="0" smtClean="0"/>
              <a:t>The importance of a diverse work force</a:t>
            </a:r>
          </a:p>
          <a:p>
            <a:pPr lvl="0">
              <a:buFont typeface="Arial" panose="020B0604020202020204" pitchFamily="34" charset="0"/>
              <a:buChar char="•"/>
            </a:pPr>
            <a:r>
              <a:rPr lang="en-US" sz="1200" dirty="0" smtClean="0"/>
              <a:t>Calming employees or volunteers who have been victims of conscious or unconscious bias and relaying their issues to the appropriate person and giving them the tools to convey their feeling appropriately;</a:t>
            </a:r>
          </a:p>
          <a:p>
            <a:pPr lvl="0">
              <a:buFont typeface="Arial" panose="020B0604020202020204" pitchFamily="34" charset="0"/>
              <a:buChar char="•"/>
            </a:pPr>
            <a:r>
              <a:rPr lang="en-US" sz="1200" dirty="0" smtClean="0"/>
              <a:t>Explaining the need for or modifications of mechanisms that track diversity;</a:t>
            </a:r>
          </a:p>
          <a:p>
            <a:pPr lvl="0">
              <a:buFont typeface="Arial" panose="020B0604020202020204" pitchFamily="34" charset="0"/>
              <a:buChar char="•"/>
            </a:pPr>
            <a:r>
              <a:rPr lang="en-US" sz="1200" dirty="0" smtClean="0"/>
              <a:t>Addressing with leadership initiatives that prove not to foster D&amp;I in the workplace;</a:t>
            </a:r>
          </a:p>
          <a:p>
            <a:pPr lvl="0">
              <a:buFont typeface="Arial" panose="020B0604020202020204" pitchFamily="34" charset="0"/>
              <a:buChar char="•"/>
            </a:pPr>
            <a:r>
              <a:rPr lang="en-US" sz="1200" dirty="0" smtClean="0"/>
              <a:t>Addressing/explaining cultural and geographic differences in workplace behavior and the need for accommodation and not conformity;</a:t>
            </a:r>
          </a:p>
          <a:p>
            <a:pPr lvl="0">
              <a:buFont typeface="Arial" panose="020B0604020202020204" pitchFamily="34" charset="0"/>
              <a:buChar char="•"/>
            </a:pPr>
            <a:r>
              <a:rPr lang="en-US" sz="1200" dirty="0" smtClean="0"/>
              <a:t>Addressing/explaining communication/language differences in the workplace and the need for accommodation and not conformity; </a:t>
            </a:r>
          </a:p>
          <a:p>
            <a:pPr lvl="0">
              <a:buFont typeface="Arial" panose="020B0604020202020204" pitchFamily="34" charset="0"/>
              <a:buChar char="•"/>
            </a:pPr>
            <a:r>
              <a:rPr lang="en-US" sz="1200" dirty="0" smtClean="0"/>
              <a:t>Dismantling  long-term ineffective programs; and</a:t>
            </a:r>
          </a:p>
          <a:p>
            <a:pPr lvl="0">
              <a:buFont typeface="Arial" panose="020B0604020202020204" pitchFamily="34" charset="0"/>
              <a:buChar char="•"/>
            </a:pPr>
            <a:r>
              <a:rPr lang="en-US" sz="1200" dirty="0" smtClean="0"/>
              <a:t>Good diversity intentions by non-experts (inside and outside leaders) verses diversity expert knowledge (really the struggle to assert yourself as the expert in diversity verses the person who thinks they are).</a:t>
            </a:r>
          </a:p>
          <a:p>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3</a:t>
            </a:fld>
            <a:endParaRPr lang="en-US" dirty="0"/>
          </a:p>
        </p:txBody>
      </p:sp>
    </p:spTree>
    <p:extLst>
      <p:ext uri="{BB962C8B-B14F-4D97-AF65-F5344CB8AC3E}">
        <p14:creationId xmlns:p14="http://schemas.microsoft.com/office/powerpoint/2010/main" val="187768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it back and relax: b</a:t>
            </a:r>
            <a:r>
              <a:rPr lang="en-US" dirty="0" smtClean="0"/>
              <a:t>y lunchtime,</a:t>
            </a:r>
            <a:r>
              <a:rPr lang="en-US" baseline="0" dirty="0" smtClean="0"/>
              <a:t> </a:t>
            </a:r>
            <a:r>
              <a:rPr lang="en-US" dirty="0" smtClean="0"/>
              <a:t>conflicts</a:t>
            </a:r>
            <a:r>
              <a:rPr lang="en-US" baseline="0" dirty="0" smtClean="0"/>
              <a:t> are</a:t>
            </a:r>
            <a:r>
              <a:rPr lang="en-US" dirty="0" smtClean="0"/>
              <a:t> actually </a:t>
            </a:r>
            <a:r>
              <a:rPr lang="en-US" dirty="0" err="1" smtClean="0"/>
              <a:t>gonna</a:t>
            </a:r>
            <a:r>
              <a:rPr lang="en-US" dirty="0" smtClean="0"/>
              <a:t> make you smile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4</a:t>
            </a:fld>
            <a:endParaRPr lang="en-US" dirty="0"/>
          </a:p>
        </p:txBody>
      </p:sp>
    </p:spTree>
    <p:extLst>
      <p:ext uri="{BB962C8B-B14F-4D97-AF65-F5344CB8AC3E}">
        <p14:creationId xmlns:p14="http://schemas.microsoft.com/office/powerpoint/2010/main" val="269418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D9724D-D48C-47C8-9965-14EB888E8FC4}" type="slidenum">
              <a:rPr lang="en-US" smtClean="0"/>
              <a:t>5</a:t>
            </a:fld>
            <a:endParaRPr lang="en-US"/>
          </a:p>
        </p:txBody>
      </p:sp>
    </p:spTree>
    <p:extLst>
      <p:ext uri="{BB962C8B-B14F-4D97-AF65-F5344CB8AC3E}">
        <p14:creationId xmlns:p14="http://schemas.microsoft.com/office/powerpoint/2010/main" val="40486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dirty="0" smtClean="0"/>
              <a:t>So, where does conflict come from?</a:t>
            </a:r>
          </a:p>
          <a:p>
            <a:pPr marL="0" marR="0" indent="0" algn="l" defTabSz="457200" rtl="0" eaLnBrk="1" fontAlgn="auto" latinLnBrk="0" hangingPunct="1">
              <a:lnSpc>
                <a:spcPct val="15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50000"/>
              </a:lnSpc>
              <a:spcBef>
                <a:spcPts val="0"/>
              </a:spcBef>
              <a:spcAft>
                <a:spcPts val="0"/>
              </a:spcAft>
              <a:buClrTx/>
              <a:buSzTx/>
              <a:buFontTx/>
              <a:buNone/>
              <a:tabLst/>
              <a:defRPr/>
            </a:pPr>
            <a:r>
              <a:rPr lang="en-US" dirty="0" smtClean="0"/>
              <a:t>Conflict is one of the most pervasive aspects of human affairs. </a:t>
            </a:r>
          </a:p>
          <a:p>
            <a:pPr marL="0" marR="0" indent="0" algn="l" defTabSz="457200" rtl="0" eaLnBrk="1" fontAlgn="auto" latinLnBrk="0" hangingPunct="1">
              <a:lnSpc>
                <a:spcPct val="150000"/>
              </a:lnSpc>
              <a:spcBef>
                <a:spcPts val="0"/>
              </a:spcBef>
              <a:spcAft>
                <a:spcPts val="0"/>
              </a:spcAft>
              <a:buClrTx/>
              <a:buSzTx/>
              <a:buFontTx/>
              <a:buNone/>
              <a:tabLst/>
              <a:defRPr/>
            </a:pPr>
            <a:endParaRPr lang="en-US" dirty="0" smtClean="0"/>
          </a:p>
          <a:p>
            <a:pPr>
              <a:lnSpc>
                <a:spcPct val="150000"/>
              </a:lnSpc>
            </a:pPr>
            <a:r>
              <a:rPr lang="en-US" dirty="0" smtClean="0"/>
              <a:t>Conflict exists in almost all social relationships, regardless of context.</a:t>
            </a:r>
          </a:p>
          <a:p>
            <a:endParaRPr lang="en-US" dirty="0" smtClean="0"/>
          </a:p>
          <a:p>
            <a:r>
              <a:rPr lang="en-US" dirty="0" smtClean="0"/>
              <a:t>Part of conflict’s pervasiveness is our brain’s wiring</a:t>
            </a:r>
            <a:r>
              <a:rPr lang="en-US" baseline="0" dirty="0" smtClean="0"/>
              <a:t> for negative bias: </a:t>
            </a:r>
          </a:p>
          <a:p>
            <a:r>
              <a:rPr lang="en-US" baseline="0" dirty="0" smtClean="0"/>
              <a:t>This is because of evolution: it didn’t help us survive if we remembered in great detail the 9 out of 10 times we made it safely through the jungle without encountering a lion.  But the one time we almost got eaten by a lion is the time our brain needed to record in extreme detail in order to find a pattern and best protect us against that happening again.</a:t>
            </a:r>
          </a:p>
          <a:p>
            <a:endParaRPr lang="en-US" baseline="0" dirty="0" smtClean="0"/>
          </a:p>
          <a:p>
            <a:r>
              <a:rPr lang="en-US" baseline="0" dirty="0" smtClean="0"/>
              <a:t>But look at where conflict comes from again: a clash of goals WHEN PEOPLE CARE ABOUT THE OUTCOME.  This means everyone involved in a conflict already has something in common – caring about the outcome.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6ECC0B-B198-B349-924B-E18026B75EF1}" type="slidenum">
              <a:rPr lang="en-US" smtClean="0"/>
              <a:t>6</a:t>
            </a:fld>
            <a:endParaRPr lang="en-US"/>
          </a:p>
        </p:txBody>
      </p:sp>
    </p:spTree>
    <p:extLst>
      <p:ext uri="{BB962C8B-B14F-4D97-AF65-F5344CB8AC3E}">
        <p14:creationId xmlns:p14="http://schemas.microsoft.com/office/powerpoint/2010/main" val="156303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to take care of your own emotional/mental</a:t>
            </a:r>
            <a:r>
              <a:rPr lang="en-US" baseline="0" dirty="0" smtClean="0"/>
              <a:t> state in a conflict before you can engage with someone else in the process of conflict resolution!</a:t>
            </a:r>
          </a:p>
          <a:p>
            <a:endParaRPr lang="en-US" baseline="0" dirty="0" smtClean="0"/>
          </a:p>
          <a:p>
            <a:r>
              <a:rPr lang="en-US" baseline="0" dirty="0" smtClean="0"/>
              <a:t>Likewise, your personality is the first thing you need to unbundle before you can unbundle the personalities of other participants in a conflict.</a:t>
            </a:r>
            <a:endParaRPr lang="en-US" dirty="0"/>
          </a:p>
        </p:txBody>
      </p:sp>
      <p:sp>
        <p:nvSpPr>
          <p:cNvPr id="4" name="Slide Number Placeholder 3"/>
          <p:cNvSpPr>
            <a:spLocks noGrp="1"/>
          </p:cNvSpPr>
          <p:nvPr>
            <p:ph type="sldNum" sz="quarter" idx="10"/>
          </p:nvPr>
        </p:nvSpPr>
        <p:spPr/>
        <p:txBody>
          <a:bodyPr/>
          <a:lstStyle/>
          <a:p>
            <a:fld id="{F789D393-3B5C-4431-AE1D-A8BED5978DDA}" type="slidenum">
              <a:rPr lang="en-US" smtClean="0"/>
              <a:pPr/>
              <a:t>7</a:t>
            </a:fld>
            <a:endParaRPr lang="en-US" dirty="0"/>
          </a:p>
        </p:txBody>
      </p:sp>
    </p:spTree>
    <p:extLst>
      <p:ext uri="{BB962C8B-B14F-4D97-AF65-F5344CB8AC3E}">
        <p14:creationId xmlns:p14="http://schemas.microsoft.com/office/powerpoint/2010/main" val="371476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People are usually able to identify the objective causes of conflict – disagreements over resources such as time, money, land, water or behaviors such making too much noise, not doing a fair share of the workload, or parenting.</a:t>
            </a:r>
          </a:p>
          <a:p>
            <a:pPr>
              <a:lnSpc>
                <a:spcPct val="150000"/>
              </a:lnSpc>
            </a:pPr>
            <a:endParaRPr lang="en-US" dirty="0"/>
          </a:p>
          <a:p>
            <a:pPr>
              <a:lnSpc>
                <a:spcPct val="150000"/>
              </a:lnSpc>
            </a:pPr>
            <a:r>
              <a:rPr lang="en-US" dirty="0" smtClean="0"/>
              <a:t>Though challenging, when objective issues are the only source of the conflict, the people involved will be able to resolve the conflict without too much difficulty and generally without third-party intervention.</a:t>
            </a:r>
          </a:p>
          <a:p>
            <a:pPr>
              <a:lnSpc>
                <a:spcPct val="150000"/>
              </a:lnSpc>
            </a:pPr>
            <a:endParaRPr lang="en-US" dirty="0"/>
          </a:p>
          <a:p>
            <a:pPr>
              <a:lnSpc>
                <a:spcPct val="150000"/>
              </a:lnSpc>
            </a:pPr>
            <a:r>
              <a:rPr lang="en-US" dirty="0" smtClean="0"/>
              <a:t>When a conflict becomes really difficult to resolve it is because there are subjective or symbolic factors at play.  The most common ones include basic human needs, emotion, core concerns, and identity.</a:t>
            </a:r>
            <a:endParaRPr lang="en-US" dirty="0"/>
          </a:p>
        </p:txBody>
      </p:sp>
      <p:sp>
        <p:nvSpPr>
          <p:cNvPr id="4" name="Slide Number Placeholder 3"/>
          <p:cNvSpPr>
            <a:spLocks noGrp="1"/>
          </p:cNvSpPr>
          <p:nvPr>
            <p:ph type="sldNum" sz="quarter" idx="10"/>
          </p:nvPr>
        </p:nvSpPr>
        <p:spPr/>
        <p:txBody>
          <a:bodyPr/>
          <a:lstStyle/>
          <a:p>
            <a:fld id="{B66ECC0B-B198-B349-924B-E18026B75EF1}" type="slidenum">
              <a:rPr lang="en-US" smtClean="0"/>
              <a:t>8</a:t>
            </a:fld>
            <a:endParaRPr lang="en-US"/>
          </a:p>
        </p:txBody>
      </p:sp>
    </p:spTree>
    <p:extLst>
      <p:ext uri="{BB962C8B-B14F-4D97-AF65-F5344CB8AC3E}">
        <p14:creationId xmlns:p14="http://schemas.microsoft.com/office/powerpoint/2010/main" val="352689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Basic human needs are a set of conditions that all humans desire , regardless of age, race, gender, or culture.  Though cultural and demographic as well as personal factors do influence the priority that people give to the various needs.</a:t>
            </a:r>
          </a:p>
          <a:p>
            <a:pPr>
              <a:lnSpc>
                <a:spcPct val="150000"/>
              </a:lnSpc>
            </a:pPr>
            <a:endParaRPr lang="en-US" dirty="0"/>
          </a:p>
        </p:txBody>
      </p:sp>
      <p:sp>
        <p:nvSpPr>
          <p:cNvPr id="4" name="Slide Number Placeholder 3"/>
          <p:cNvSpPr>
            <a:spLocks noGrp="1"/>
          </p:cNvSpPr>
          <p:nvPr>
            <p:ph type="sldNum" sz="quarter" idx="10"/>
          </p:nvPr>
        </p:nvSpPr>
        <p:spPr>
          <a:xfrm>
            <a:off x="6324600" y="9141460"/>
            <a:ext cx="531812" cy="153326"/>
          </a:xfrm>
        </p:spPr>
        <p:txBody>
          <a:bodyPr/>
          <a:lstStyle/>
          <a:p>
            <a:fld id="{B66ECC0B-B198-B349-924B-E18026B75EF1}" type="slidenum">
              <a:rPr lang="en-US" smtClean="0"/>
              <a:t>9</a:t>
            </a:fld>
            <a:endParaRPr lang="en-US" dirty="0"/>
          </a:p>
        </p:txBody>
      </p:sp>
    </p:spTree>
    <p:extLst>
      <p:ext uri="{BB962C8B-B14F-4D97-AF65-F5344CB8AC3E}">
        <p14:creationId xmlns:p14="http://schemas.microsoft.com/office/powerpoint/2010/main" val="167818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BF157F1-29F9-4F59-A665-35181EFD949F}" type="datetimeFigureOut">
              <a:rPr lang="en-US" smtClean="0"/>
              <a:pPr/>
              <a:t>12/27/2015</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2D5C7A0-EB71-41C8-B886-41D2A27ED9D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157F1-29F9-4F59-A665-35181EFD949F}" type="datetimeFigureOut">
              <a:rPr lang="en-US" smtClean="0"/>
              <a:pPr/>
              <a:t>12/27/2015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D5C7A0-EB71-41C8-B886-41D2A27ED9D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157F1-29F9-4F59-A665-35181EFD949F}" type="datetimeFigureOut">
              <a:rPr lang="en-US" smtClean="0"/>
              <a:pPr/>
              <a:t>12/27/2015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D5C7A0-EB71-41C8-B886-41D2A27ED9D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BF157F1-29F9-4F59-A665-35181EFD949F}" type="datetimeFigureOut">
              <a:rPr lang="en-US" smtClean="0"/>
              <a:pPr/>
              <a:t>12/27/2015</a:t>
            </a:fld>
            <a:endParaRPr lang="en-US" dirty="0"/>
          </a:p>
        </p:txBody>
      </p:sp>
      <p:sp>
        <p:nvSpPr>
          <p:cNvPr id="9" name="Slide Number Placeholder 8"/>
          <p:cNvSpPr>
            <a:spLocks noGrp="1"/>
          </p:cNvSpPr>
          <p:nvPr>
            <p:ph type="sldNum" sz="quarter" idx="15"/>
          </p:nvPr>
        </p:nvSpPr>
        <p:spPr/>
        <p:txBody>
          <a:bodyPr rtlCol="0"/>
          <a:lstStyle/>
          <a:p>
            <a:fld id="{62D5C7A0-EB71-41C8-B886-41D2A27ED9D1}"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BF157F1-29F9-4F59-A665-35181EFD949F}" type="datetimeFigureOut">
              <a:rPr lang="en-US" smtClean="0"/>
              <a:pPr/>
              <a:t>12/27/2015</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2D5C7A0-EB71-41C8-B886-41D2A27ED9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F157F1-29F9-4F59-A665-35181EFD949F}" type="datetimeFigureOut">
              <a:rPr lang="en-US" smtClean="0"/>
              <a:pPr/>
              <a:t>12/27/2015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D5C7A0-EB71-41C8-B886-41D2A27ED9D1}"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BF157F1-29F9-4F59-A665-35181EFD949F}" type="datetimeFigureOut">
              <a:rPr lang="en-US" smtClean="0"/>
              <a:pPr/>
              <a:t>12/27/2015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D5C7A0-EB71-41C8-B886-41D2A27ED9D1}"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BF157F1-29F9-4F59-A665-35181EFD949F}" type="datetimeFigureOut">
              <a:rPr lang="en-US" smtClean="0"/>
              <a:pPr/>
              <a:t>12/27/2015</a:t>
            </a:fld>
            <a:endParaRPr lang="en-US" dirty="0"/>
          </a:p>
        </p:txBody>
      </p:sp>
      <p:sp>
        <p:nvSpPr>
          <p:cNvPr id="7" name="Slide Number Placeholder 6"/>
          <p:cNvSpPr>
            <a:spLocks noGrp="1"/>
          </p:cNvSpPr>
          <p:nvPr>
            <p:ph type="sldNum" sz="quarter" idx="11"/>
          </p:nvPr>
        </p:nvSpPr>
        <p:spPr/>
        <p:txBody>
          <a:bodyPr rtlCol="0"/>
          <a:lstStyle/>
          <a:p>
            <a:fld id="{62D5C7A0-EB71-41C8-B886-41D2A27ED9D1}"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157F1-29F9-4F59-A665-35181EFD949F}" type="datetimeFigureOut">
              <a:rPr lang="en-US" smtClean="0"/>
              <a:pPr/>
              <a:t>12/27/2015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D5C7A0-EB71-41C8-B886-41D2A27ED9D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BF157F1-29F9-4F59-A665-35181EFD949F}" type="datetimeFigureOut">
              <a:rPr lang="en-US" smtClean="0"/>
              <a:pPr/>
              <a:t>12/27/2015</a:t>
            </a:fld>
            <a:endParaRPr lang="en-US" dirty="0"/>
          </a:p>
        </p:txBody>
      </p:sp>
      <p:sp>
        <p:nvSpPr>
          <p:cNvPr id="22" name="Slide Number Placeholder 21"/>
          <p:cNvSpPr>
            <a:spLocks noGrp="1"/>
          </p:cNvSpPr>
          <p:nvPr>
            <p:ph type="sldNum" sz="quarter" idx="15"/>
          </p:nvPr>
        </p:nvSpPr>
        <p:spPr/>
        <p:txBody>
          <a:bodyPr rtlCol="0"/>
          <a:lstStyle/>
          <a:p>
            <a:fld id="{62D5C7A0-EB71-41C8-B886-41D2A27ED9D1}"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BF157F1-29F9-4F59-A665-35181EFD949F}" type="datetimeFigureOut">
              <a:rPr lang="en-US" smtClean="0"/>
              <a:pPr/>
              <a:t>12/27/2015</a:t>
            </a:fld>
            <a:endParaRPr lang="en-US" dirty="0"/>
          </a:p>
        </p:txBody>
      </p:sp>
      <p:sp>
        <p:nvSpPr>
          <p:cNvPr id="18" name="Slide Number Placeholder 17"/>
          <p:cNvSpPr>
            <a:spLocks noGrp="1"/>
          </p:cNvSpPr>
          <p:nvPr>
            <p:ph type="sldNum" sz="quarter" idx="11"/>
          </p:nvPr>
        </p:nvSpPr>
        <p:spPr/>
        <p:txBody>
          <a:bodyPr rtlCol="0"/>
          <a:lstStyle/>
          <a:p>
            <a:fld id="{62D5C7A0-EB71-41C8-B886-41D2A27ED9D1}"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F157F1-29F9-4F59-A665-35181EFD949F}" type="datetimeFigureOut">
              <a:rPr lang="en-US" smtClean="0"/>
              <a:pPr/>
              <a:t>12/27/2015</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2D5C7A0-EB71-41C8-B886-41D2A27ED9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JeBrsyrg8kCFVgwiAodcMoHdg&amp;url=https://www.tumblr.com/tagged/mbti-characters&amp;bvm=bv.106923889,d.cGU&amp;psig=AFQjCNHASvqsBmS4i_GbQHUMyutce8Eajg&amp;ust=144715847021164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elise@crcminnesota.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1295400"/>
            <a:ext cx="6172200" cy="3044190"/>
          </a:xfrm>
        </p:spPr>
        <p:txBody>
          <a:bodyPr>
            <a:noAutofit/>
          </a:bodyPr>
          <a:lstStyle/>
          <a:p>
            <a:r>
              <a:rPr lang="en-US" sz="4000" dirty="0" smtClean="0"/>
              <a:t>Separating the People from the Problem: Personality and Conflict Styles</a:t>
            </a:r>
            <a:endParaRPr lang="en-US" sz="4000" dirty="0"/>
          </a:p>
        </p:txBody>
      </p:sp>
      <p:sp>
        <p:nvSpPr>
          <p:cNvPr id="5" name="Text Placeholder 4"/>
          <p:cNvSpPr>
            <a:spLocks noGrp="1"/>
          </p:cNvSpPr>
          <p:nvPr>
            <p:ph type="body" idx="1"/>
          </p:nvPr>
        </p:nvSpPr>
        <p:spPr/>
        <p:txBody>
          <a:bodyPr/>
          <a:lstStyle/>
          <a:p>
            <a:r>
              <a:rPr lang="en-US" dirty="0" smtClean="0"/>
              <a:t>Elise M. Chambers, Esq.</a:t>
            </a:r>
          </a:p>
          <a:p>
            <a:r>
              <a:rPr lang="en-US" dirty="0" smtClean="0"/>
              <a:t>Program Director, Conflict Resolution Center</a:t>
            </a:r>
            <a:endParaRPr lang="en-US" dirty="0"/>
          </a:p>
        </p:txBody>
      </p:sp>
    </p:spTree>
    <p:extLst>
      <p:ext uri="{BB962C8B-B14F-4D97-AF65-F5344CB8AC3E}">
        <p14:creationId xmlns:p14="http://schemas.microsoft.com/office/powerpoint/2010/main" val="1589797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Factor 2: Emotions</a:t>
            </a:r>
            <a:endParaRPr lang="en-US" sz="4000" dirty="0"/>
          </a:p>
        </p:txBody>
      </p:sp>
      <p:sp>
        <p:nvSpPr>
          <p:cNvPr id="6" name="Content Placeholder 5"/>
          <p:cNvSpPr>
            <a:spLocks noGrp="1"/>
          </p:cNvSpPr>
          <p:nvPr>
            <p:ph sz="half" idx="2"/>
          </p:nvPr>
        </p:nvSpPr>
        <p:spPr/>
        <p:txBody>
          <a:bodyPr>
            <a:normAutofit/>
          </a:bodyPr>
          <a:lstStyle/>
          <a:p>
            <a:pPr marL="285750" indent="-285750">
              <a:buFont typeface="Arial" panose="020B0604020202020204" pitchFamily="34" charset="0"/>
              <a:buChar char="•"/>
            </a:pPr>
            <a:endParaRPr lang="en-US" dirty="0"/>
          </a:p>
          <a:p>
            <a:endParaRPr lang="en-US" dirty="0"/>
          </a:p>
        </p:txBody>
      </p:sp>
      <p:pic>
        <p:nvPicPr>
          <p:cNvPr id="8"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838200" y="1600200"/>
            <a:ext cx="7010400" cy="4733923"/>
          </a:xfrm>
        </p:spPr>
      </p:pic>
    </p:spTree>
    <p:extLst>
      <p:ext uri="{BB962C8B-B14F-4D97-AF65-F5344CB8AC3E}">
        <p14:creationId xmlns:p14="http://schemas.microsoft.com/office/powerpoint/2010/main" val="1043756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t>Emotions and Needs Combined: Core Concerns*</a:t>
            </a:r>
            <a:endParaRPr lang="en-US" sz="4000" dirty="0"/>
          </a:p>
        </p:txBody>
      </p:sp>
      <p:sp>
        <p:nvSpPr>
          <p:cNvPr id="2" name="Content Placeholder 1"/>
          <p:cNvSpPr>
            <a:spLocks noGrp="1"/>
          </p:cNvSpPr>
          <p:nvPr>
            <p:ph sz="half" idx="1"/>
          </p:nvPr>
        </p:nvSpPr>
        <p:spPr>
          <a:xfrm>
            <a:off x="388409" y="1897380"/>
            <a:ext cx="4038600" cy="4434840"/>
          </a:xfrm>
        </p:spPr>
        <p:txBody>
          <a:bodyPr>
            <a:normAutofit fontScale="92500" lnSpcReduction="10000"/>
          </a:bodyPr>
          <a:lstStyle/>
          <a:p>
            <a:pPr marL="45720" indent="0" algn="ctr">
              <a:buNone/>
            </a:pPr>
            <a:r>
              <a:rPr lang="en-US" sz="3300" dirty="0" smtClean="0"/>
              <a:t>1.   </a:t>
            </a:r>
            <a:r>
              <a:rPr lang="en-US" sz="3300" b="1" dirty="0" smtClean="0"/>
              <a:t>Appreciation</a:t>
            </a:r>
            <a:r>
              <a:rPr lang="en-US" sz="3300" b="1" dirty="0"/>
              <a:t>:   </a:t>
            </a:r>
          </a:p>
          <a:p>
            <a:pPr marL="45720" indent="0" algn="ctr">
              <a:buNone/>
            </a:pPr>
            <a:r>
              <a:rPr lang="en-US" sz="3300" b="1" dirty="0"/>
              <a:t> </a:t>
            </a:r>
            <a:endParaRPr lang="en-US" sz="3300" b="1" dirty="0" smtClean="0"/>
          </a:p>
          <a:p>
            <a:pPr marL="45720" indent="0" algn="ctr">
              <a:buNone/>
            </a:pPr>
            <a:r>
              <a:rPr lang="en-US" sz="3300" b="1" dirty="0"/>
              <a:t> </a:t>
            </a:r>
          </a:p>
          <a:p>
            <a:pPr marL="45720" indent="0" algn="ctr">
              <a:buNone/>
            </a:pPr>
            <a:r>
              <a:rPr lang="en-US" sz="3300" b="1" dirty="0"/>
              <a:t>2.  Affiliation</a:t>
            </a:r>
            <a:r>
              <a:rPr lang="en-US" sz="3300" b="1" dirty="0" smtClean="0"/>
              <a:t>:</a:t>
            </a:r>
            <a:endParaRPr lang="en-US" sz="3300" b="1" dirty="0"/>
          </a:p>
          <a:p>
            <a:pPr marL="45720" indent="0" algn="ctr">
              <a:buNone/>
            </a:pPr>
            <a:r>
              <a:rPr lang="en-US" sz="3300" b="1" dirty="0"/>
              <a:t>   </a:t>
            </a:r>
            <a:endParaRPr lang="en-US" sz="3300" b="1" dirty="0" smtClean="0"/>
          </a:p>
          <a:p>
            <a:pPr marL="45720" indent="0" algn="ctr">
              <a:buNone/>
            </a:pPr>
            <a:endParaRPr lang="en-US" sz="3300" b="1" dirty="0"/>
          </a:p>
          <a:p>
            <a:pPr marL="45720" indent="0" algn="ctr">
              <a:buNone/>
            </a:pPr>
            <a:r>
              <a:rPr lang="en-US" sz="3300" b="1" dirty="0" smtClean="0"/>
              <a:t>3</a:t>
            </a:r>
            <a:r>
              <a:rPr lang="en-US" sz="3300" b="1" dirty="0"/>
              <a:t>.  Autonomy:  </a:t>
            </a:r>
          </a:p>
          <a:p>
            <a:pPr marL="45720" indent="0" algn="ctr">
              <a:buNone/>
            </a:pPr>
            <a:endParaRPr lang="en-US" sz="7200" b="1" dirty="0" smtClean="0"/>
          </a:p>
          <a:p>
            <a:pPr marL="45720" indent="0" algn="ctr">
              <a:buNone/>
            </a:pPr>
            <a:endParaRPr lang="en-US" sz="7200" b="1" dirty="0" smtClean="0"/>
          </a:p>
          <a:p>
            <a:pPr marL="45720" indent="0">
              <a:buNone/>
            </a:pPr>
            <a:endParaRPr lang="en-US" sz="5500" b="1" dirty="0" smtClean="0"/>
          </a:p>
          <a:p>
            <a:pPr marL="45720" indent="0">
              <a:buNone/>
            </a:pPr>
            <a:endParaRPr lang="en-US" sz="5500" dirty="0"/>
          </a:p>
        </p:txBody>
      </p:sp>
      <p:sp>
        <p:nvSpPr>
          <p:cNvPr id="4" name="Content Placeholder 3"/>
          <p:cNvSpPr>
            <a:spLocks noGrp="1"/>
          </p:cNvSpPr>
          <p:nvPr>
            <p:ph sz="half" idx="2"/>
          </p:nvPr>
        </p:nvSpPr>
        <p:spPr/>
        <p:txBody>
          <a:bodyPr>
            <a:normAutofit fontScale="92500" lnSpcReduction="10000"/>
          </a:bodyPr>
          <a:lstStyle/>
          <a:p>
            <a:pPr marL="45720" indent="0" algn="ctr">
              <a:buNone/>
            </a:pPr>
            <a:r>
              <a:rPr lang="en-US" sz="2800" b="1" dirty="0"/>
              <a:t>4.  Status:  </a:t>
            </a:r>
          </a:p>
          <a:p>
            <a:pPr marL="45720" indent="0" algn="ctr">
              <a:buNone/>
            </a:pPr>
            <a:r>
              <a:rPr lang="en-US" sz="2800" b="1" dirty="0"/>
              <a:t>  </a:t>
            </a:r>
          </a:p>
          <a:p>
            <a:pPr marL="45720" indent="0" algn="ctr">
              <a:buNone/>
            </a:pPr>
            <a:endParaRPr lang="en-US" sz="2800" b="1" dirty="0"/>
          </a:p>
          <a:p>
            <a:pPr marL="45720" indent="0" algn="ctr">
              <a:buNone/>
            </a:pPr>
            <a:r>
              <a:rPr lang="en-US" sz="2800" b="1" dirty="0"/>
              <a:t>5.  Role:   </a:t>
            </a:r>
          </a:p>
          <a:p>
            <a:endParaRPr lang="en-US" sz="1600" i="1" dirty="0" smtClean="0"/>
          </a:p>
          <a:p>
            <a:endParaRPr lang="en-US" sz="1600" i="1" dirty="0"/>
          </a:p>
          <a:p>
            <a:endParaRPr lang="en-US" sz="1600" i="1" dirty="0" smtClean="0"/>
          </a:p>
          <a:p>
            <a:endParaRPr lang="en-US" sz="1600" i="1" dirty="0"/>
          </a:p>
          <a:p>
            <a:pPr marL="0" indent="0">
              <a:buNone/>
            </a:pPr>
            <a:endParaRPr lang="en-US" sz="1600" i="1" dirty="0" smtClean="0"/>
          </a:p>
          <a:p>
            <a:pPr marL="0" indent="0">
              <a:buNone/>
            </a:pPr>
            <a:r>
              <a:rPr lang="en-US" sz="1600" i="1" dirty="0" smtClean="0"/>
              <a:t>From</a:t>
            </a:r>
            <a:r>
              <a:rPr lang="en-US" sz="1600" i="1" dirty="0"/>
              <a:t>:  "Beyond Reason: Using Emotions as You Negotiate" by Roger Fisher, coauthor of the bestselling "Getting To Yes" and Daniel Shapiro, associate director , Harvard Negotiation Project</a:t>
            </a:r>
            <a:endParaRPr lang="en-US" sz="1600" dirty="0"/>
          </a:p>
          <a:p>
            <a:endParaRPr lang="en-US" dirty="0"/>
          </a:p>
        </p:txBody>
      </p:sp>
      <p:pic>
        <p:nvPicPr>
          <p:cNvPr id="2051" name="Picture 3" descr="C:\Users\Karmit\AppData\Local\Microsoft\Windows\Temporary Internet Files\Content.IE5\R0ZSBX43\MP90043174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7709" y="2582580"/>
            <a:ext cx="548639"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Karmit\AppData\Local\Microsoft\Windows\Temporary Internet Files\Content.IE5\V301NCRI\MC90033250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938" y="4114800"/>
            <a:ext cx="980082"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Karmit\AppData\Local\Microsoft\Windows\Temporary Internet Files\Content.IE5\R0ZSBX43\MP90036263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5610" y="5791200"/>
            <a:ext cx="620738"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C:\Users\Karmit\AppData\Local\Microsoft\Windows\Temporary Internet Files\Content.IE5\DH2E4E3K\MC90043820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8810" y="2209800"/>
            <a:ext cx="678147"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C:\Users\Karmit\AppData\Local\Microsoft\Windows\Temporary Internet Files\Content.IE5\DH2E4E3K\MC90005754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3456227"/>
            <a:ext cx="727508" cy="6400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38164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Factor </a:t>
            </a:r>
            <a:r>
              <a:rPr lang="en-US" sz="4000" dirty="0"/>
              <a:t>3</a:t>
            </a:r>
            <a:r>
              <a:rPr lang="en-US" sz="4000" dirty="0" smtClean="0"/>
              <a:t>: Identity</a:t>
            </a:r>
            <a:endParaRPr lang="en-US" sz="4000" dirty="0"/>
          </a:p>
        </p:txBody>
      </p:sp>
      <p:sp>
        <p:nvSpPr>
          <p:cNvPr id="2" name="Content Placeholder 1"/>
          <p:cNvSpPr>
            <a:spLocks noGrp="1"/>
          </p:cNvSpPr>
          <p:nvPr>
            <p:ph sz="half" idx="1"/>
          </p:nvPr>
        </p:nvSpPr>
        <p:spPr/>
        <p:txBody>
          <a:bodyPr>
            <a:normAutofit fontScale="92500" lnSpcReduction="10000"/>
          </a:bodyPr>
          <a:lstStyle/>
          <a:p>
            <a:pPr lvl="0"/>
            <a:endParaRPr lang="en-US" dirty="0"/>
          </a:p>
          <a:p>
            <a:pPr lvl="0"/>
            <a:r>
              <a:rPr lang="en-US" dirty="0"/>
              <a:t>The story we tell ourselves about ourselves.  </a:t>
            </a:r>
            <a:endParaRPr lang="en-US" dirty="0" smtClean="0"/>
          </a:p>
          <a:p>
            <a:pPr lvl="0"/>
            <a:endParaRPr lang="en-US" dirty="0"/>
          </a:p>
          <a:p>
            <a:pPr lvl="0"/>
            <a:r>
              <a:rPr lang="en-US" dirty="0" smtClean="0"/>
              <a:t>Our </a:t>
            </a:r>
            <a:r>
              <a:rPr lang="en-US" dirty="0"/>
              <a:t>sense of who we are in the world.</a:t>
            </a:r>
          </a:p>
          <a:p>
            <a:pPr lvl="0"/>
            <a:endParaRPr lang="en-US" dirty="0"/>
          </a:p>
          <a:p>
            <a:pPr lvl="0"/>
            <a:endParaRPr lang="en-US" dirty="0"/>
          </a:p>
          <a:p>
            <a:pPr lvl="0"/>
            <a:r>
              <a:rPr lang="en-US" dirty="0"/>
              <a:t>The sense of self, providing sameness and continuity in personality over time.</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790657"/>
            <a:ext cx="4038600" cy="2694323"/>
          </a:xfrm>
        </p:spPr>
      </p:pic>
    </p:spTree>
    <p:extLst>
      <p:ext uri="{BB962C8B-B14F-4D97-AF65-F5344CB8AC3E}">
        <p14:creationId xmlns:p14="http://schemas.microsoft.com/office/powerpoint/2010/main" val="1434128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Factor 4: Biology</a:t>
            </a:r>
            <a:r>
              <a:rPr lang="en-US" sz="3200" dirty="0" smtClean="0"/>
              <a:t>:</a:t>
            </a:r>
            <a:endParaRPr lang="en-US" sz="3200" dirty="0"/>
          </a:p>
        </p:txBody>
      </p:sp>
      <p:pic>
        <p:nvPicPr>
          <p:cNvPr id="4" name="IMG_0152.jpeg"/>
          <p:cNvPicPr>
            <a:picLocks noGrp="1"/>
          </p:cNvPicPr>
          <p:nvPr>
            <p:ph sz="quarter" idx="1"/>
          </p:nvPr>
        </p:nvPicPr>
        <p:blipFill>
          <a:blip r:embed="rId3">
            <a:extLst/>
          </a:blip>
          <a:stretch>
            <a:fillRect/>
          </a:stretch>
        </p:blipFill>
        <p:spPr>
          <a:xfrm>
            <a:off x="4343400" y="1600200"/>
            <a:ext cx="4191000" cy="3352800"/>
          </a:xfrm>
          <a:prstGeom prst="rect">
            <a:avLst/>
          </a:prstGeom>
          <a:ln w="12700">
            <a:miter lim="400000"/>
          </a:ln>
        </p:spPr>
      </p:pic>
      <p:pic>
        <p:nvPicPr>
          <p:cNvPr id="6" name="Content Placeholder 3" descr="amygdala_black.jpg"/>
          <p:cNvPicPr>
            <a:picLocks noGrp="1" noChangeAspect="1"/>
          </p:cNvPicPr>
          <p:nvPr>
            <p:ph sz="quarter" idx="2"/>
          </p:nvPr>
        </p:nvPicPr>
        <p:blipFill>
          <a:blip r:embed="rId4"/>
          <a:stretch>
            <a:fillRect/>
          </a:stretch>
        </p:blipFill>
        <p:spPr>
          <a:xfrm>
            <a:off x="152400" y="1828800"/>
            <a:ext cx="3905649" cy="2667000"/>
          </a:xfrm>
        </p:spPr>
      </p:pic>
    </p:spTree>
    <p:extLst>
      <p:ext uri="{BB962C8B-B14F-4D97-AF65-F5344CB8AC3E}">
        <p14:creationId xmlns:p14="http://schemas.microsoft.com/office/powerpoint/2010/main" val="764298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Personality! </a:t>
            </a:r>
            <a:endParaRPr lang="en-US" sz="66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1708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t>Getting to know you… </a:t>
            </a:r>
            <a:r>
              <a:rPr lang="en-US" sz="3600" i="1" dirty="0" smtClean="0"/>
              <a:t>getting to know all about you</a:t>
            </a:r>
            <a:r>
              <a:rPr lang="en-US" sz="4800" dirty="0" smtClean="0"/>
              <a:t>:</a:t>
            </a:r>
            <a:endParaRPr lang="en-US" sz="4800" dirty="0"/>
          </a:p>
        </p:txBody>
      </p:sp>
      <p:sp>
        <p:nvSpPr>
          <p:cNvPr id="2" name="Content Placeholder 1"/>
          <p:cNvSpPr>
            <a:spLocks noGrp="1"/>
          </p:cNvSpPr>
          <p:nvPr>
            <p:ph sz="quarter" idx="1"/>
          </p:nvPr>
        </p:nvSpPr>
        <p:spPr/>
        <p:txBody>
          <a:bodyPr>
            <a:normAutofit/>
          </a:bodyPr>
          <a:lstStyle/>
          <a:p>
            <a:r>
              <a:rPr lang="en-US" sz="3600" dirty="0" smtClean="0"/>
              <a:t>Meyers-Briggs </a:t>
            </a:r>
          </a:p>
          <a:p>
            <a:pPr marL="0" indent="0">
              <a:buNone/>
            </a:pPr>
            <a:endParaRPr lang="en-US" sz="3600" dirty="0" smtClean="0"/>
          </a:p>
          <a:p>
            <a:r>
              <a:rPr lang="en-US" sz="3600" dirty="0" smtClean="0"/>
              <a:t>Center for Conflict Dynamics “Hot Buttons”</a:t>
            </a:r>
            <a:endParaRPr lang="en-US" sz="3600" dirty="0"/>
          </a:p>
        </p:txBody>
      </p:sp>
      <p:pic>
        <p:nvPicPr>
          <p:cNvPr id="5"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495800" y="2362200"/>
            <a:ext cx="3657600" cy="2760617"/>
          </a:xfrm>
        </p:spPr>
      </p:pic>
    </p:spTree>
    <p:extLst>
      <p:ext uri="{BB962C8B-B14F-4D97-AF65-F5344CB8AC3E}">
        <p14:creationId xmlns:p14="http://schemas.microsoft.com/office/powerpoint/2010/main" val="3779537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990600"/>
            <a:ext cx="7024744" cy="1143000"/>
          </a:xfrm>
        </p:spPr>
        <p:txBody>
          <a:bodyPr/>
          <a:lstStyle/>
          <a:p>
            <a:endParaRPr lang="en-US" dirty="0"/>
          </a:p>
        </p:txBody>
      </p:sp>
      <p:sp>
        <p:nvSpPr>
          <p:cNvPr id="2" name="Content Placeholder 1"/>
          <p:cNvSpPr>
            <a:spLocks noGrp="1"/>
          </p:cNvSpPr>
          <p:nvPr>
            <p:ph sz="quarter" idx="1"/>
          </p:nvPr>
        </p:nvSpPr>
        <p:spPr/>
        <p:txBody>
          <a:bodyPr/>
          <a:lstStyle/>
          <a:p>
            <a:endParaRPr lang="en-US"/>
          </a:p>
        </p:txBody>
      </p:sp>
      <p:pic>
        <p:nvPicPr>
          <p:cNvPr id="6" name="Picture 2" descr="https://gen216.files.wordpress.com/2012/11/mbti_animals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
            <a:ext cx="7484533" cy="62590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2175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09600" y="419100"/>
            <a:ext cx="7260166" cy="5445125"/>
          </a:xfrm>
        </p:spPr>
      </p:pic>
    </p:spTree>
    <p:extLst>
      <p:ext uri="{BB962C8B-B14F-4D97-AF65-F5344CB8AC3E}">
        <p14:creationId xmlns:p14="http://schemas.microsoft.com/office/powerpoint/2010/main" val="2136816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600" dirty="0" smtClean="0"/>
              <a:t>Conflict Styles</a:t>
            </a:r>
            <a:endParaRPr lang="en-US" sz="66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11165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52400" y="990600"/>
            <a:ext cx="8541210" cy="4243517"/>
          </a:xfrm>
        </p:spPr>
      </p:pic>
    </p:spTree>
    <p:extLst>
      <p:ext uri="{BB962C8B-B14F-4D97-AF65-F5344CB8AC3E}">
        <p14:creationId xmlns:p14="http://schemas.microsoft.com/office/powerpoint/2010/main" val="1068751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rot="5400000">
            <a:off x="4022026" y="2528506"/>
            <a:ext cx="6309360" cy="1800987"/>
          </a:xfrm>
        </p:spPr>
        <p:txBody>
          <a:bodyPr>
            <a:normAutofit/>
          </a:bodyPr>
          <a:lstStyle/>
          <a:p>
            <a:r>
              <a:rPr lang="en-US" sz="7200" dirty="0" smtClean="0"/>
              <a:t>Conflict!</a:t>
            </a:r>
            <a:endParaRPr lang="en-US" sz="7200" dirty="0"/>
          </a:p>
        </p:txBody>
      </p:sp>
      <p:pic>
        <p:nvPicPr>
          <p:cNvPr id="7" name="Content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6984" b="6984"/>
          <a:stretch>
            <a:fillRect/>
          </a:stretch>
        </p:blipFill>
        <p:spPr/>
      </p:pic>
      <p:sp>
        <p:nvSpPr>
          <p:cNvPr id="10" name="Text Placeholder 9"/>
          <p:cNvSpPr>
            <a:spLocks noGrp="1"/>
          </p:cNvSpPr>
          <p:nvPr>
            <p:ph type="body" sz="half" idx="2"/>
          </p:nvPr>
        </p:nvSpPr>
        <p:spPr>
          <a:xfrm>
            <a:off x="7924800" y="264795"/>
            <a:ext cx="364998" cy="4956048"/>
          </a:xfrm>
        </p:spPr>
        <p:txBody>
          <a:bodyPr/>
          <a:lstStyle/>
          <a:p>
            <a:endParaRPr lang="en-US" dirty="0"/>
          </a:p>
        </p:txBody>
      </p:sp>
    </p:spTree>
    <p:extLst>
      <p:ext uri="{BB962C8B-B14F-4D97-AF65-F5344CB8AC3E}">
        <p14:creationId xmlns:p14="http://schemas.microsoft.com/office/powerpoint/2010/main" val="3008723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5400" dirty="0" smtClean="0"/>
              <a:t>Communication for Conflict resolution</a:t>
            </a:r>
            <a:endParaRPr lang="en-US" sz="54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99942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793750"/>
          </a:xfrm>
        </p:spPr>
        <p:txBody>
          <a:bodyPr>
            <a:noAutofit/>
          </a:bodyPr>
          <a:lstStyle/>
          <a:p>
            <a:pPr algn="ctr"/>
            <a:r>
              <a:rPr lang="en-US" sz="4000" dirty="0" smtClean="0"/>
              <a:t>Courageous Conversations</a:t>
            </a:r>
            <a:endParaRPr lang="en-US" sz="4000" dirty="0"/>
          </a:p>
        </p:txBody>
      </p:sp>
      <p:sp>
        <p:nvSpPr>
          <p:cNvPr id="3" name="Content Placeholder 2"/>
          <p:cNvSpPr>
            <a:spLocks noGrp="1"/>
          </p:cNvSpPr>
          <p:nvPr>
            <p:ph sz="quarter" idx="2"/>
          </p:nvPr>
        </p:nvSpPr>
        <p:spPr/>
        <p:txBody>
          <a:bodyPr>
            <a:normAutofit/>
          </a:bodyPr>
          <a:lstStyle/>
          <a:p>
            <a:endParaRPr lang="en-US" sz="2000" dirty="0" smtClean="0"/>
          </a:p>
          <a:p>
            <a:r>
              <a:rPr lang="en-US" sz="2000" dirty="0" smtClean="0"/>
              <a:t>An open</a:t>
            </a:r>
            <a:r>
              <a:rPr lang="en-US" sz="2000" dirty="0"/>
              <a:t>, authentic, truthful dialogue, </a:t>
            </a:r>
            <a:r>
              <a:rPr lang="en-US" sz="2000" dirty="0" smtClean="0"/>
              <a:t>held in </a:t>
            </a:r>
            <a:r>
              <a:rPr lang="en-US" sz="2000" dirty="0"/>
              <a:t>an atmosphere of trust and </a:t>
            </a:r>
            <a:r>
              <a:rPr lang="en-US" sz="2000" dirty="0" smtClean="0"/>
              <a:t>respect </a:t>
            </a:r>
          </a:p>
          <a:p>
            <a:pPr marL="0" indent="0">
              <a:buNone/>
            </a:pPr>
            <a:endParaRPr lang="en-US" sz="2000" dirty="0" smtClean="0"/>
          </a:p>
          <a:p>
            <a:r>
              <a:rPr lang="en-US" sz="2000" dirty="0" smtClean="0"/>
              <a:t>A conversation with a clearly defined objective that is action-oriented</a:t>
            </a:r>
          </a:p>
          <a:p>
            <a:pPr marL="0" indent="0">
              <a:buNone/>
            </a:pPr>
            <a:endParaRPr lang="en-US" dirty="0" smtClean="0"/>
          </a:p>
        </p:txBody>
      </p:sp>
      <p:sp>
        <p:nvSpPr>
          <p:cNvPr id="7" name="Content Placeholder 6"/>
          <p:cNvSpPr>
            <a:spLocks noGrp="1"/>
          </p:cNvSpPr>
          <p:nvPr>
            <p:ph sz="quarter" idx="4"/>
          </p:nvPr>
        </p:nvSpPr>
        <p:spPr/>
        <p:txBody>
          <a:bodyPr/>
          <a:lstStyle/>
          <a:p>
            <a:pPr lvl="1"/>
            <a:r>
              <a:rPr lang="en-US" sz="2000" dirty="0"/>
              <a:t>Playing devil’s advocate</a:t>
            </a:r>
          </a:p>
          <a:p>
            <a:pPr lvl="1"/>
            <a:r>
              <a:rPr lang="en-US" sz="2000" dirty="0" smtClean="0"/>
              <a:t>Advocating for </a:t>
            </a:r>
            <a:r>
              <a:rPr lang="en-US" sz="2000" dirty="0"/>
              <a:t>your opinion </a:t>
            </a:r>
            <a:endParaRPr lang="en-US" sz="2000" dirty="0" smtClean="0"/>
          </a:p>
          <a:p>
            <a:pPr lvl="1"/>
            <a:r>
              <a:rPr lang="en-US" sz="2000" dirty="0" smtClean="0"/>
              <a:t>A </a:t>
            </a:r>
            <a:r>
              <a:rPr lang="en-US" sz="2000" dirty="0"/>
              <a:t>chance to say “I Told You So”</a:t>
            </a:r>
          </a:p>
          <a:p>
            <a:pPr marL="0" indent="0">
              <a:buNone/>
            </a:pPr>
            <a:endParaRPr lang="en-US" dirty="0"/>
          </a:p>
        </p:txBody>
      </p:sp>
      <p:sp>
        <p:nvSpPr>
          <p:cNvPr id="5" name="Text Placeholder 4"/>
          <p:cNvSpPr>
            <a:spLocks noGrp="1"/>
          </p:cNvSpPr>
          <p:nvPr>
            <p:ph type="body" sz="quarter" idx="1"/>
          </p:nvPr>
        </p:nvSpPr>
        <p:spPr/>
        <p:txBody>
          <a:bodyPr/>
          <a:lstStyle/>
          <a:p>
            <a:r>
              <a:rPr lang="en-US" dirty="0" smtClean="0"/>
              <a:t>What they are:</a:t>
            </a:r>
            <a:endParaRPr lang="en-US" dirty="0"/>
          </a:p>
        </p:txBody>
      </p:sp>
      <p:sp>
        <p:nvSpPr>
          <p:cNvPr id="6" name="Text Placeholder 5"/>
          <p:cNvSpPr>
            <a:spLocks noGrp="1"/>
          </p:cNvSpPr>
          <p:nvPr>
            <p:ph type="body" sz="quarter" idx="3"/>
          </p:nvPr>
        </p:nvSpPr>
        <p:spPr/>
        <p:txBody>
          <a:bodyPr/>
          <a:lstStyle/>
          <a:p>
            <a:r>
              <a:rPr lang="en-US" dirty="0" smtClean="0"/>
              <a:t>What they are NOT:</a:t>
            </a:r>
            <a:endParaRPr lang="en-US" dirty="0"/>
          </a:p>
        </p:txBody>
      </p:sp>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332270"/>
            <a:ext cx="2044511" cy="2514600"/>
          </a:xfrm>
          <a:prstGeom prst="rect">
            <a:avLst/>
          </a:prstGeom>
        </p:spPr>
      </p:pic>
    </p:spTree>
    <p:extLst>
      <p:ext uri="{BB962C8B-B14F-4D97-AF65-F5344CB8AC3E}">
        <p14:creationId xmlns:p14="http://schemas.microsoft.com/office/powerpoint/2010/main" val="3609307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Courageous Conversation Protocol</a:t>
            </a:r>
            <a:endParaRPr lang="en-US" sz="4400" dirty="0"/>
          </a:p>
        </p:txBody>
      </p:sp>
      <p:sp>
        <p:nvSpPr>
          <p:cNvPr id="3" name="Content Placeholder 2"/>
          <p:cNvSpPr>
            <a:spLocks noGrp="1"/>
          </p:cNvSpPr>
          <p:nvPr>
            <p:ph sz="half" idx="2"/>
          </p:nvPr>
        </p:nvSpPr>
        <p:spPr>
          <a:xfrm>
            <a:off x="838200" y="2209800"/>
            <a:ext cx="3505200" cy="2971800"/>
          </a:xfrm>
          <a:prstGeom prst="rect">
            <a:avLst/>
          </a:prstGeom>
        </p:spPr>
        <p:txBody>
          <a:bodyPr>
            <a:noAutofit/>
          </a:bodyPr>
          <a:lstStyle/>
          <a:p>
            <a:pPr marL="68580" indent="-342900">
              <a:buFont typeface="+mj-lt"/>
              <a:buAutoNum type="arabicPeriod"/>
            </a:pPr>
            <a:r>
              <a:rPr lang="en-US" sz="3600" dirty="0" smtClean="0"/>
              <a:t>Prep</a:t>
            </a:r>
          </a:p>
          <a:p>
            <a:pPr marL="68580" indent="-342900">
              <a:buFont typeface="+mj-lt"/>
              <a:buAutoNum type="arabicPeriod"/>
            </a:pPr>
            <a:r>
              <a:rPr lang="en-US" sz="3600" dirty="0" smtClean="0"/>
              <a:t>Permission</a:t>
            </a:r>
          </a:p>
          <a:p>
            <a:pPr marL="68580" indent="-342900">
              <a:buFont typeface="+mj-lt"/>
              <a:buAutoNum type="arabicPeriod"/>
            </a:pPr>
            <a:r>
              <a:rPr lang="en-US" sz="3600" dirty="0" smtClean="0"/>
              <a:t>Focus</a:t>
            </a:r>
          </a:p>
          <a:p>
            <a:pPr marL="68580" indent="-342900">
              <a:buFont typeface="+mj-lt"/>
              <a:buAutoNum type="arabicPeriod"/>
            </a:pPr>
            <a:r>
              <a:rPr lang="en-US" sz="3600" dirty="0" smtClean="0"/>
              <a:t>Plan</a:t>
            </a:r>
            <a:endParaRPr lang="en-US" sz="3600" dirty="0"/>
          </a:p>
          <a:p>
            <a:pPr marL="68580" indent="-342900">
              <a:buFont typeface="+mj-lt"/>
              <a:buAutoNum type="arabicPeriod" startAt="5"/>
            </a:pPr>
            <a:r>
              <a:rPr lang="en-US" sz="3600" dirty="0"/>
              <a:t>Review</a:t>
            </a:r>
          </a:p>
          <a:p>
            <a:pPr marL="68580" indent="-342900">
              <a:buFont typeface="+mj-lt"/>
              <a:buAutoNum type="arabicPeriod"/>
            </a:pPr>
            <a:endParaRPr lang="en-US" sz="2800" dirty="0" smtClean="0"/>
          </a:p>
        </p:txBody>
      </p:sp>
      <p:pic>
        <p:nvPicPr>
          <p:cNvPr id="8" name="Content Placeholder 7"/>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b="28758"/>
          <a:stretch/>
        </p:blipFill>
        <p:spPr>
          <a:xfrm>
            <a:off x="4953000" y="3073828"/>
            <a:ext cx="3124200" cy="228757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5693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Prep </a:t>
            </a:r>
            <a:endParaRPr lang="en-US" dirty="0"/>
          </a:p>
        </p:txBody>
      </p:sp>
      <p:sp>
        <p:nvSpPr>
          <p:cNvPr id="6" name="Content Placeholder 5"/>
          <p:cNvSpPr>
            <a:spLocks noGrp="1"/>
          </p:cNvSpPr>
          <p:nvPr>
            <p:ph sz="quarter" idx="4294967295"/>
          </p:nvPr>
        </p:nvSpPr>
        <p:spPr>
          <a:xfrm>
            <a:off x="3581400" y="1524000"/>
            <a:ext cx="4724400" cy="3962400"/>
          </a:xfrm>
          <a:prstGeom prst="rect">
            <a:avLst/>
          </a:prstGeom>
        </p:spPr>
        <p:txBody>
          <a:bodyPr>
            <a:normAutofit fontScale="92500" lnSpcReduction="20000"/>
          </a:bodyPr>
          <a:lstStyle/>
          <a:p>
            <a:r>
              <a:rPr lang="en-US" dirty="0" smtClean="0"/>
              <a:t>Check Your Intentions</a:t>
            </a:r>
          </a:p>
          <a:p>
            <a:endParaRPr lang="en-US" dirty="0"/>
          </a:p>
          <a:p>
            <a:r>
              <a:rPr lang="en-US" dirty="0" smtClean="0"/>
              <a:t>Clarify Your Part</a:t>
            </a:r>
          </a:p>
          <a:p>
            <a:endParaRPr lang="en-US" dirty="0" smtClean="0"/>
          </a:p>
          <a:p>
            <a:r>
              <a:rPr lang="en-US" dirty="0" smtClean="0"/>
              <a:t>Practice Starting </a:t>
            </a:r>
          </a:p>
          <a:p>
            <a:endParaRPr lang="en-US" dirty="0"/>
          </a:p>
          <a:p>
            <a:r>
              <a:rPr lang="en-US" dirty="0" smtClean="0"/>
              <a:t>Put Yourself in the Other Person’s Shoes</a:t>
            </a:r>
          </a:p>
          <a:p>
            <a:endParaRPr lang="en-US" dirty="0" smtClean="0"/>
          </a:p>
          <a:p>
            <a:r>
              <a:rPr lang="en-US" dirty="0" smtClean="0"/>
              <a:t>Remind Yourself of a Positive Outcome</a:t>
            </a:r>
          </a:p>
          <a:p>
            <a:pPr lvl="1"/>
            <a:endParaRPr lang="en-US" dirty="0"/>
          </a:p>
        </p:txBody>
      </p:sp>
      <p:pic>
        <p:nvPicPr>
          <p:cNvPr id="8" name="Content Placeholder 7"/>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33400" y="1752600"/>
            <a:ext cx="2194560" cy="2743200"/>
          </a:xfrm>
          <a:prstGeom prst="rect">
            <a:avLst/>
          </a:prstGeom>
        </p:spPr>
      </p:pic>
    </p:spTree>
    <p:extLst>
      <p:ext uri="{BB962C8B-B14F-4D97-AF65-F5344CB8AC3E}">
        <p14:creationId xmlns:p14="http://schemas.microsoft.com/office/powerpoint/2010/main" val="675490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960438"/>
          </a:xfrm>
        </p:spPr>
        <p:txBody>
          <a:bodyPr/>
          <a:lstStyle/>
          <a:p>
            <a:pPr algn="ctr"/>
            <a:r>
              <a:rPr lang="en-US" dirty="0" smtClean="0"/>
              <a:t>Permission</a:t>
            </a:r>
            <a:endParaRPr lang="en-US" dirty="0"/>
          </a:p>
        </p:txBody>
      </p:sp>
      <p:sp>
        <p:nvSpPr>
          <p:cNvPr id="3" name="Content Placeholder 2"/>
          <p:cNvSpPr>
            <a:spLocks noGrp="1"/>
          </p:cNvSpPr>
          <p:nvPr>
            <p:ph idx="1"/>
          </p:nvPr>
        </p:nvSpPr>
        <p:spPr>
          <a:xfrm>
            <a:off x="533400" y="1219200"/>
            <a:ext cx="7467600" cy="4873752"/>
          </a:xfrm>
        </p:spPr>
        <p:txBody>
          <a:bodyPr>
            <a:normAutofit/>
          </a:bodyPr>
          <a:lstStyle/>
          <a:p>
            <a:r>
              <a:rPr lang="en-US" dirty="0" smtClean="0"/>
              <a:t>Why?</a:t>
            </a:r>
          </a:p>
          <a:p>
            <a:pPr lvl="1"/>
            <a:r>
              <a:rPr lang="en-US" dirty="0" smtClean="0"/>
              <a:t>Creates time and space for emotions outside of conversation</a:t>
            </a:r>
          </a:p>
          <a:p>
            <a:pPr lvl="1"/>
            <a:r>
              <a:rPr lang="en-US" dirty="0" smtClean="0"/>
              <a:t>Sets expectations Allows participants to opt-in and prepare</a:t>
            </a:r>
          </a:p>
          <a:p>
            <a:pPr lvl="1"/>
            <a:endParaRPr lang="en-US" dirty="0" smtClean="0"/>
          </a:p>
          <a:p>
            <a:r>
              <a:rPr lang="en-US" dirty="0" smtClean="0"/>
              <a:t>How – </a:t>
            </a:r>
          </a:p>
          <a:p>
            <a:pPr lvl="1"/>
            <a:r>
              <a:rPr lang="en-US" dirty="0" smtClean="0"/>
              <a:t>Schedule the conversation </a:t>
            </a:r>
          </a:p>
          <a:p>
            <a:pPr lvl="1"/>
            <a:r>
              <a:rPr lang="en-US" dirty="0" smtClean="0"/>
              <a:t>Include context in the invite</a:t>
            </a:r>
          </a:p>
          <a:p>
            <a:pPr lvl="1"/>
            <a:r>
              <a:rPr lang="en-US" dirty="0" smtClean="0"/>
              <a:t>Stick to it!  </a:t>
            </a:r>
            <a:endParaRPr lang="en-US" dirty="0"/>
          </a:p>
        </p:txBody>
      </p:sp>
    </p:spTree>
    <p:extLst>
      <p:ext uri="{BB962C8B-B14F-4D97-AF65-F5344CB8AC3E}">
        <p14:creationId xmlns:p14="http://schemas.microsoft.com/office/powerpoint/2010/main" val="3168942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Focus</a:t>
            </a:r>
            <a:endParaRPr lang="en-US" sz="2800" dirty="0"/>
          </a:p>
        </p:txBody>
      </p:sp>
      <p:sp>
        <p:nvSpPr>
          <p:cNvPr id="4" name="Content Placeholder 3"/>
          <p:cNvSpPr>
            <a:spLocks noGrp="1"/>
          </p:cNvSpPr>
          <p:nvPr>
            <p:ph sz="quarter" idx="1"/>
          </p:nvPr>
        </p:nvSpPr>
        <p:spPr>
          <a:prstGeom prst="rect">
            <a:avLst/>
          </a:prstGeom>
        </p:spPr>
        <p:txBody>
          <a:bodyPr>
            <a:normAutofit/>
          </a:bodyPr>
          <a:lstStyle/>
          <a:p>
            <a:r>
              <a:rPr lang="en-US" dirty="0" smtClean="0"/>
              <a:t>Interests</a:t>
            </a:r>
          </a:p>
          <a:p>
            <a:endParaRPr lang="en-US" dirty="0" smtClean="0"/>
          </a:p>
          <a:p>
            <a:pPr lvl="1"/>
            <a:r>
              <a:rPr lang="en-US" dirty="0" smtClean="0"/>
              <a:t>Clarify other person’s interests by asking, “What are your key concerns?”</a:t>
            </a:r>
          </a:p>
          <a:p>
            <a:pPr lvl="1"/>
            <a:endParaRPr lang="en-US" dirty="0" smtClean="0"/>
          </a:p>
          <a:p>
            <a:pPr lvl="1"/>
            <a:r>
              <a:rPr lang="en-US" dirty="0" smtClean="0"/>
              <a:t>Identify shared interests by looking for opportunities to work together on ___.</a:t>
            </a:r>
          </a:p>
          <a:p>
            <a:pPr lvl="1"/>
            <a:endParaRPr lang="en-US" dirty="0"/>
          </a:p>
        </p:txBody>
      </p:sp>
      <p:sp>
        <p:nvSpPr>
          <p:cNvPr id="5" name="Content Placeholder 4"/>
          <p:cNvSpPr>
            <a:spLocks noGrp="1"/>
          </p:cNvSpPr>
          <p:nvPr>
            <p:ph sz="quarter" idx="2"/>
          </p:nvPr>
        </p:nvSpPr>
        <p:spPr/>
        <p:txBody>
          <a:bodyPr>
            <a:normAutofit/>
          </a:bodyPr>
          <a:lstStyle/>
          <a:p>
            <a:r>
              <a:rPr lang="en-US" dirty="0" smtClean="0"/>
              <a:t>Scope</a:t>
            </a:r>
          </a:p>
          <a:p>
            <a:endParaRPr lang="en-US" sz="2000" dirty="0"/>
          </a:p>
          <a:p>
            <a:pPr lvl="1"/>
            <a:r>
              <a:rPr lang="en-US" dirty="0"/>
              <a:t>Clearly defined objective </a:t>
            </a:r>
          </a:p>
          <a:p>
            <a:pPr lvl="1"/>
            <a:endParaRPr lang="en-US" dirty="0" smtClean="0"/>
          </a:p>
          <a:p>
            <a:pPr lvl="1"/>
            <a:r>
              <a:rPr lang="en-US" dirty="0" smtClean="0"/>
              <a:t>Manageable </a:t>
            </a:r>
            <a:r>
              <a:rPr lang="en-US" dirty="0"/>
              <a:t>topic list for time allotted</a:t>
            </a:r>
          </a:p>
          <a:p>
            <a:pPr lvl="1"/>
            <a:endParaRPr lang="en-US" dirty="0" smtClean="0"/>
          </a:p>
          <a:p>
            <a:pPr lvl="1"/>
            <a:r>
              <a:rPr lang="en-US" dirty="0" smtClean="0"/>
              <a:t>Present-tense </a:t>
            </a:r>
            <a:r>
              <a:rPr lang="en-US" dirty="0"/>
              <a:t>wording</a:t>
            </a:r>
          </a:p>
          <a:p>
            <a:pPr lvl="1"/>
            <a:endParaRPr lang="en-US" dirty="0" smtClean="0"/>
          </a:p>
          <a:p>
            <a:pPr lvl="1"/>
            <a:r>
              <a:rPr lang="en-US" dirty="0" smtClean="0"/>
              <a:t>Positive-future </a:t>
            </a:r>
            <a:r>
              <a:rPr lang="en-US" dirty="0"/>
              <a:t>outcomes</a:t>
            </a:r>
          </a:p>
          <a:p>
            <a:endParaRPr lang="en-US" dirty="0"/>
          </a:p>
        </p:txBody>
      </p:sp>
    </p:spTree>
    <p:extLst>
      <p:ext uri="{BB962C8B-B14F-4D97-AF65-F5344CB8AC3E}">
        <p14:creationId xmlns:p14="http://schemas.microsoft.com/office/powerpoint/2010/main" val="2179952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838200"/>
          </a:xfrm>
        </p:spPr>
        <p:txBody>
          <a:bodyPr/>
          <a:lstStyle/>
          <a:p>
            <a:pPr algn="ctr"/>
            <a:r>
              <a:rPr lang="en-US" dirty="0" smtClean="0"/>
              <a:t>Plan the Action</a:t>
            </a:r>
            <a:endParaRPr lang="en-US" dirty="0"/>
          </a:p>
        </p:txBody>
      </p:sp>
      <p:pic>
        <p:nvPicPr>
          <p:cNvPr id="3" name="Content Placeholder 2"/>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267200" y="1981200"/>
            <a:ext cx="4137518" cy="2754035"/>
          </a:xfrm>
          <a:prstGeom prst="rect">
            <a:avLst/>
          </a:prstGeom>
        </p:spPr>
      </p:pic>
      <p:sp>
        <p:nvSpPr>
          <p:cNvPr id="5" name="Content Placeholder 4"/>
          <p:cNvSpPr>
            <a:spLocks noGrp="1"/>
          </p:cNvSpPr>
          <p:nvPr>
            <p:ph sz="quarter" idx="4294967295"/>
          </p:nvPr>
        </p:nvSpPr>
        <p:spPr>
          <a:xfrm>
            <a:off x="914400" y="1447800"/>
            <a:ext cx="3429000" cy="3581400"/>
          </a:xfrm>
          <a:prstGeom prst="rect">
            <a:avLst/>
          </a:prstGeom>
        </p:spPr>
        <p:txBody>
          <a:bodyPr>
            <a:normAutofit fontScale="92500"/>
          </a:bodyPr>
          <a:lstStyle/>
          <a:p>
            <a:r>
              <a:rPr lang="en-US" u="sng" dirty="0"/>
              <a:t>A good </a:t>
            </a:r>
            <a:r>
              <a:rPr lang="en-US" u="sng" dirty="0" smtClean="0"/>
              <a:t>Action Plan is</a:t>
            </a:r>
            <a:r>
              <a:rPr lang="en-US" u="sng" dirty="0"/>
              <a:t>:</a:t>
            </a:r>
            <a:endParaRPr lang="en-US" dirty="0"/>
          </a:p>
          <a:p>
            <a:pPr lvl="1"/>
            <a:r>
              <a:rPr lang="en-US" dirty="0" smtClean="0"/>
              <a:t>Balanced</a:t>
            </a:r>
            <a:r>
              <a:rPr lang="en-US" dirty="0"/>
              <a:t>	</a:t>
            </a:r>
            <a:endParaRPr lang="en-US" dirty="0" smtClean="0"/>
          </a:p>
          <a:p>
            <a:pPr lvl="1"/>
            <a:r>
              <a:rPr lang="en-US" dirty="0" smtClean="0"/>
              <a:t>Specific</a:t>
            </a:r>
            <a:endParaRPr lang="en-US" dirty="0"/>
          </a:p>
          <a:p>
            <a:pPr lvl="1"/>
            <a:r>
              <a:rPr lang="en-US" dirty="0" smtClean="0"/>
              <a:t>Realistic</a:t>
            </a:r>
            <a:r>
              <a:rPr lang="en-US" dirty="0"/>
              <a:t>	</a:t>
            </a:r>
            <a:endParaRPr lang="en-US" dirty="0" smtClean="0"/>
          </a:p>
          <a:p>
            <a:pPr lvl="1"/>
            <a:r>
              <a:rPr lang="en-US" dirty="0" smtClean="0"/>
              <a:t>Clearly </a:t>
            </a:r>
            <a:r>
              <a:rPr lang="en-US" dirty="0"/>
              <a:t>worded</a:t>
            </a:r>
          </a:p>
          <a:p>
            <a:r>
              <a:rPr lang="en-US" u="sng" dirty="0" smtClean="0"/>
              <a:t>It also:</a:t>
            </a:r>
            <a:endParaRPr lang="en-US" dirty="0"/>
          </a:p>
          <a:p>
            <a:pPr lvl="1"/>
            <a:r>
              <a:rPr lang="en-US" dirty="0" smtClean="0"/>
              <a:t>Receives </a:t>
            </a:r>
            <a:r>
              <a:rPr lang="en-US" dirty="0"/>
              <a:t>commitment from all participants </a:t>
            </a:r>
          </a:p>
          <a:p>
            <a:pPr lvl="1"/>
            <a:r>
              <a:rPr lang="en-US" dirty="0" smtClean="0"/>
              <a:t>Builds </a:t>
            </a:r>
            <a:r>
              <a:rPr lang="en-US" dirty="0"/>
              <a:t>in non-compliance options</a:t>
            </a:r>
          </a:p>
          <a:p>
            <a:endParaRPr lang="en-US" dirty="0"/>
          </a:p>
        </p:txBody>
      </p:sp>
    </p:spTree>
    <p:extLst>
      <p:ext uri="{BB962C8B-B14F-4D97-AF65-F5344CB8AC3E}">
        <p14:creationId xmlns:p14="http://schemas.microsoft.com/office/powerpoint/2010/main" val="2987338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838200"/>
          </a:xfrm>
        </p:spPr>
        <p:txBody>
          <a:bodyPr/>
          <a:lstStyle/>
          <a:p>
            <a:pPr algn="ctr"/>
            <a:r>
              <a:rPr lang="en-US" dirty="0" smtClean="0"/>
              <a:t>Review</a:t>
            </a:r>
            <a:endParaRPr lang="en-US" dirty="0"/>
          </a:p>
        </p:txBody>
      </p:sp>
      <p:sp>
        <p:nvSpPr>
          <p:cNvPr id="4" name="Content Placeholder 3"/>
          <p:cNvSpPr>
            <a:spLocks noGrp="1"/>
          </p:cNvSpPr>
          <p:nvPr>
            <p:ph sz="quarter" idx="4294967295"/>
          </p:nvPr>
        </p:nvSpPr>
        <p:spPr>
          <a:xfrm>
            <a:off x="3657600" y="1600200"/>
            <a:ext cx="4495800" cy="3505200"/>
          </a:xfrm>
          <a:prstGeom prst="rect">
            <a:avLst/>
          </a:prstGeom>
        </p:spPr>
        <p:txBody>
          <a:bodyPr>
            <a:normAutofit fontScale="92500"/>
          </a:bodyPr>
          <a:lstStyle/>
          <a:p>
            <a:r>
              <a:rPr lang="en-US" dirty="0" smtClean="0"/>
              <a:t>Confirm written plan(s) </a:t>
            </a:r>
          </a:p>
          <a:p>
            <a:endParaRPr lang="en-US" dirty="0" smtClean="0"/>
          </a:p>
          <a:p>
            <a:r>
              <a:rPr lang="en-US" dirty="0" smtClean="0"/>
              <a:t>Check confidentiality </a:t>
            </a:r>
          </a:p>
          <a:p>
            <a:endParaRPr lang="en-US" dirty="0" smtClean="0"/>
          </a:p>
          <a:p>
            <a:r>
              <a:rPr lang="en-US" dirty="0" smtClean="0"/>
              <a:t>Acknowledge this was difficult </a:t>
            </a:r>
          </a:p>
          <a:p>
            <a:endParaRPr lang="en-US" dirty="0"/>
          </a:p>
          <a:p>
            <a:r>
              <a:rPr lang="en-US" dirty="0" smtClean="0"/>
              <a:t>Highlight </a:t>
            </a:r>
            <a:r>
              <a:rPr lang="en-US" dirty="0"/>
              <a:t>positive steps </a:t>
            </a:r>
            <a:r>
              <a:rPr lang="en-US" dirty="0" smtClean="0"/>
              <a:t>taken</a:t>
            </a:r>
            <a:endParaRPr lang="en-US" dirty="0"/>
          </a:p>
          <a:p>
            <a:endParaRPr lang="en-US" dirty="0"/>
          </a:p>
        </p:txBody>
      </p:sp>
      <p:pic>
        <p:nvPicPr>
          <p:cNvPr id="8" name="Content Placeholder 7"/>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685800" y="1600200"/>
            <a:ext cx="2286000" cy="3429000"/>
          </a:xfrm>
          <a:prstGeom prst="rect">
            <a:avLst/>
          </a:prstGeom>
        </p:spPr>
      </p:pic>
    </p:spTree>
    <p:extLst>
      <p:ext uri="{BB962C8B-B14F-4D97-AF65-F5344CB8AC3E}">
        <p14:creationId xmlns:p14="http://schemas.microsoft.com/office/powerpoint/2010/main" val="1882506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09800" y="76200"/>
            <a:ext cx="6172200" cy="914400"/>
          </a:xfrm>
        </p:spPr>
        <p:txBody>
          <a:bodyPr>
            <a:normAutofit fontScale="90000"/>
          </a:bodyPr>
          <a:lstStyle/>
          <a:p>
            <a:pPr algn="r"/>
            <a:r>
              <a:rPr lang="en-US" dirty="0" smtClean="0"/>
              <a:t>Remember you can always </a:t>
            </a:r>
            <a:br>
              <a:rPr lang="en-US" dirty="0" smtClean="0"/>
            </a:br>
            <a:r>
              <a:rPr lang="en-US" dirty="0" smtClean="0"/>
              <a:t>Call in the Experts –</a:t>
            </a:r>
            <a:endParaRPr lang="en-US" u="sng" dirty="0"/>
          </a:p>
        </p:txBody>
      </p:sp>
      <p:sp>
        <p:nvSpPr>
          <p:cNvPr id="6" name="Subtitle 5"/>
          <p:cNvSpPr>
            <a:spLocks noGrp="1"/>
          </p:cNvSpPr>
          <p:nvPr>
            <p:ph type="subTitle" idx="1"/>
          </p:nvPr>
        </p:nvSpPr>
        <p:spPr>
          <a:xfrm>
            <a:off x="2209800" y="990600"/>
            <a:ext cx="6172200" cy="5410200"/>
          </a:xfrm>
        </p:spPr>
        <p:txBody>
          <a:bodyPr>
            <a:noAutofit/>
          </a:bodyPr>
          <a:lstStyle/>
          <a:p>
            <a:endParaRPr lang="en-US" sz="2400" dirty="0" smtClean="0"/>
          </a:p>
          <a:p>
            <a:r>
              <a:rPr lang="en-US" sz="2400" dirty="0" smtClean="0"/>
              <a:t>CRC’s Services:</a:t>
            </a:r>
          </a:p>
          <a:p>
            <a:endParaRPr lang="en-US" sz="2400" dirty="0"/>
          </a:p>
          <a:p>
            <a:r>
              <a:rPr lang="en-US" sz="2400" dirty="0" smtClean="0"/>
              <a:t>For Interpersonal Conflict:</a:t>
            </a:r>
          </a:p>
          <a:p>
            <a:pPr marL="285750" indent="-285750">
              <a:buFont typeface="Arial" panose="020B0604020202020204" pitchFamily="34" charset="0"/>
              <a:buChar char="•"/>
            </a:pPr>
            <a:r>
              <a:rPr lang="en-US" sz="2400" dirty="0" smtClean="0"/>
              <a:t>Mediation</a:t>
            </a:r>
          </a:p>
          <a:p>
            <a:pPr marL="285750" indent="-285750">
              <a:buFont typeface="Arial" panose="020B0604020202020204" pitchFamily="34" charset="0"/>
              <a:buChar char="•"/>
            </a:pPr>
            <a:r>
              <a:rPr lang="en-US" sz="2400" dirty="0" smtClean="0"/>
              <a:t>Conflict Consulting </a:t>
            </a:r>
          </a:p>
          <a:p>
            <a:pPr marL="285750" indent="-285750">
              <a:buFont typeface="Arial" panose="020B0604020202020204" pitchFamily="34" charset="0"/>
              <a:buChar char="•"/>
            </a:pPr>
            <a:r>
              <a:rPr lang="en-US" sz="2400" dirty="0" smtClean="0"/>
              <a:t>Staff Training</a:t>
            </a:r>
          </a:p>
          <a:p>
            <a:endParaRPr lang="en-US" sz="2400" dirty="0" smtClean="0"/>
          </a:p>
          <a:p>
            <a:r>
              <a:rPr lang="en-US" sz="2400" dirty="0" smtClean="0"/>
              <a:t>For Organizational Conflict:</a:t>
            </a:r>
          </a:p>
          <a:p>
            <a:pPr marL="285750" indent="-285750">
              <a:buFont typeface="Arial" panose="020B0604020202020204" pitchFamily="34" charset="0"/>
              <a:buChar char="•"/>
            </a:pPr>
            <a:r>
              <a:rPr lang="en-US" sz="2400" dirty="0" smtClean="0"/>
              <a:t>Conflict Assessments</a:t>
            </a:r>
          </a:p>
          <a:p>
            <a:pPr marL="285750" indent="-285750">
              <a:buFont typeface="Arial" panose="020B0604020202020204" pitchFamily="34" charset="0"/>
              <a:buChar char="•"/>
            </a:pPr>
            <a:r>
              <a:rPr lang="en-US" sz="2400" dirty="0" smtClean="0"/>
              <a:t>Open Space Facilitations</a:t>
            </a:r>
          </a:p>
          <a:p>
            <a:pPr marL="285750" indent="-285750">
              <a:buFont typeface="Arial" panose="020B0604020202020204" pitchFamily="34" charset="0"/>
              <a:buChar char="•"/>
            </a:pPr>
            <a:r>
              <a:rPr lang="en-US" sz="2400" dirty="0" smtClean="0"/>
              <a:t>Appreciative Inquiry Summits</a:t>
            </a:r>
            <a:endParaRPr lang="en-US" sz="2400" dirty="0"/>
          </a:p>
        </p:txBody>
      </p:sp>
    </p:spTree>
    <p:extLst>
      <p:ext uri="{BB962C8B-B14F-4D97-AF65-F5344CB8AC3E}">
        <p14:creationId xmlns:p14="http://schemas.microsoft.com/office/powerpoint/2010/main" val="4051219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6172200" cy="2053590"/>
          </a:xfrm>
        </p:spPr>
        <p:txBody>
          <a:bodyPr>
            <a:normAutofit/>
          </a:bodyPr>
          <a:lstStyle/>
          <a:p>
            <a:pPr algn="r"/>
            <a:r>
              <a:rPr lang="en-US" sz="6000" dirty="0" smtClean="0"/>
              <a:t>Questions?</a:t>
            </a:r>
            <a:endParaRPr lang="en-US" sz="6000" dirty="0"/>
          </a:p>
        </p:txBody>
      </p:sp>
      <p:sp>
        <p:nvSpPr>
          <p:cNvPr id="11" name="Content Placeholder 10"/>
          <p:cNvSpPr>
            <a:spLocks noGrp="1"/>
          </p:cNvSpPr>
          <p:nvPr>
            <p:ph type="body" idx="1"/>
          </p:nvPr>
        </p:nvSpPr>
        <p:spPr>
          <a:xfrm>
            <a:off x="4114800" y="3810000"/>
            <a:ext cx="4800600" cy="2438400"/>
          </a:xfrm>
        </p:spPr>
        <p:txBody>
          <a:bodyPr>
            <a:normAutofit/>
          </a:bodyPr>
          <a:lstStyle/>
          <a:p>
            <a:pPr indent="0">
              <a:buNone/>
            </a:pPr>
            <a:endParaRPr lang="en-US" dirty="0">
              <a:hlinkClick r:id="rId3"/>
            </a:endParaRPr>
          </a:p>
          <a:p>
            <a:pPr indent="0">
              <a:buNone/>
            </a:pPr>
            <a:endParaRPr lang="en-US" sz="2800" dirty="0" smtClean="0">
              <a:hlinkClick r:id="rId3"/>
            </a:endParaRPr>
          </a:p>
          <a:p>
            <a:pPr algn="r"/>
            <a:r>
              <a:rPr lang="en-US" sz="2800" dirty="0" smtClean="0">
                <a:solidFill>
                  <a:schemeClr val="accent5">
                    <a:lumMod val="50000"/>
                  </a:schemeClr>
                </a:solidFill>
                <a:hlinkClick r:id="rId3"/>
              </a:rPr>
              <a:t>elise@crcminnesota.org</a:t>
            </a:r>
            <a:endParaRPr lang="en-US" sz="2800" dirty="0" smtClean="0">
              <a:solidFill>
                <a:schemeClr val="accent5">
                  <a:lumMod val="50000"/>
                </a:schemeClr>
              </a:solidFill>
            </a:endParaRPr>
          </a:p>
          <a:p>
            <a:endParaRPr lang="en-US" sz="2800" dirty="0"/>
          </a:p>
          <a:p>
            <a:pPr algn="r"/>
            <a:r>
              <a:rPr lang="en-US" sz="2800" dirty="0" smtClean="0"/>
              <a:t>612-822-9883</a:t>
            </a:r>
            <a:endParaRPr lang="en-US" sz="2800" dirty="0"/>
          </a:p>
        </p:txBody>
      </p:sp>
    </p:spTree>
    <p:extLst>
      <p:ext uri="{BB962C8B-B14F-4D97-AF65-F5344CB8AC3E}">
        <p14:creationId xmlns:p14="http://schemas.microsoft.com/office/powerpoint/2010/main" val="2942965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rgbClr val="00B0F0"/>
                </a:solidFill>
              </a:rPr>
              <a:t>Today You’ll Learn:</a:t>
            </a:r>
            <a:endParaRPr lang="en-US" sz="4400" dirty="0">
              <a:solidFill>
                <a:srgbClr val="00B0F0"/>
              </a:solidFill>
            </a:endParaRPr>
          </a:p>
        </p:txBody>
      </p:sp>
      <p:sp>
        <p:nvSpPr>
          <p:cNvPr id="3" name="Content Placeholder 2"/>
          <p:cNvSpPr>
            <a:spLocks noGrp="1"/>
          </p:cNvSpPr>
          <p:nvPr>
            <p:ph sz="quarter" idx="1"/>
          </p:nvPr>
        </p:nvSpPr>
        <p:spPr>
          <a:prstGeom prst="rect">
            <a:avLst/>
          </a:prstGeom>
        </p:spPr>
        <p:txBody>
          <a:bodyPr>
            <a:normAutofit/>
          </a:bodyPr>
          <a:lstStyle/>
          <a:p>
            <a:pPr marL="0" indent="0"/>
            <a:endParaRPr lang="en-US" dirty="0" smtClean="0"/>
          </a:p>
          <a:p>
            <a:pPr marL="0" indent="0" algn="ctr"/>
            <a:endParaRPr lang="en-US" sz="1900" dirty="0" smtClean="0"/>
          </a:p>
          <a:p>
            <a:endParaRPr lang="en-US" dirty="0" smtClean="0"/>
          </a:p>
        </p:txBody>
      </p:sp>
      <p:sp>
        <p:nvSpPr>
          <p:cNvPr id="13" name="Content Placeholder 12"/>
          <p:cNvSpPr>
            <a:spLocks noGrp="1"/>
          </p:cNvSpPr>
          <p:nvPr>
            <p:ph sz="quarter" idx="2"/>
          </p:nvPr>
        </p:nvSpPr>
        <p:spPr>
          <a:xfrm>
            <a:off x="838200" y="1447800"/>
            <a:ext cx="3657600" cy="4572000"/>
          </a:xfrm>
          <a:prstGeom prst="rect">
            <a:avLst/>
          </a:prstGeom>
        </p:spPr>
        <p:txBody>
          <a:bodyPr>
            <a:normAutofit/>
          </a:bodyPr>
          <a:lstStyle/>
          <a:p>
            <a:pPr marL="0" indent="0">
              <a:buNone/>
            </a:pPr>
            <a:endParaRPr lang="en-US" dirty="0" smtClean="0"/>
          </a:p>
          <a:p>
            <a:pPr marL="68580" indent="0">
              <a:buNone/>
            </a:pPr>
            <a:endParaRPr lang="en-US" dirty="0" smtClean="0"/>
          </a:p>
          <a:p>
            <a:pPr marL="68580" indent="0">
              <a:buNone/>
            </a:pPr>
            <a:endParaRPr lang="en-US" dirty="0"/>
          </a:p>
          <a:p>
            <a:pPr marL="525780" indent="-457200">
              <a:buFont typeface="+mj-lt"/>
              <a:buAutoNum type="arabicPeriod"/>
            </a:pPr>
            <a:r>
              <a:rPr lang="en-US" dirty="0" smtClean="0"/>
              <a:t>Anatomy of Conflict</a:t>
            </a:r>
          </a:p>
          <a:p>
            <a:pPr marL="525780" indent="-457200">
              <a:buFont typeface="+mj-lt"/>
              <a:buAutoNum type="arabicPeriod"/>
            </a:pPr>
            <a:r>
              <a:rPr lang="en-US" dirty="0" smtClean="0"/>
              <a:t>Personality Types</a:t>
            </a:r>
          </a:p>
          <a:p>
            <a:pPr marL="525780" indent="-457200">
              <a:buFont typeface="+mj-lt"/>
              <a:buAutoNum type="arabicPeriod"/>
            </a:pPr>
            <a:r>
              <a:rPr lang="en-US" dirty="0" smtClean="0"/>
              <a:t>Conflict Styles</a:t>
            </a:r>
          </a:p>
          <a:p>
            <a:pPr marL="525780" indent="-457200">
              <a:buFont typeface="+mj-lt"/>
              <a:buAutoNum type="arabicPeriod"/>
            </a:pPr>
            <a:r>
              <a:rPr lang="en-US" dirty="0" smtClean="0"/>
              <a:t>Communication for Conflict Resolution</a:t>
            </a:r>
            <a:endParaRPr lang="en-US" dirty="0"/>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286000"/>
            <a:ext cx="2514600" cy="2678049"/>
          </a:xfrm>
          <a:prstGeom prst="rect">
            <a:avLst/>
          </a:prstGeom>
        </p:spPr>
      </p:pic>
    </p:spTree>
    <p:extLst>
      <p:ext uri="{BB962C8B-B14F-4D97-AF65-F5344CB8AC3E}">
        <p14:creationId xmlns:p14="http://schemas.microsoft.com/office/powerpoint/2010/main" val="4056145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57200" y="609600"/>
            <a:ext cx="7940040" cy="4962525"/>
          </a:xfrm>
        </p:spPr>
      </p:pic>
    </p:spTree>
    <p:extLst>
      <p:ext uri="{BB962C8B-B14F-4D97-AF65-F5344CB8AC3E}">
        <p14:creationId xmlns:p14="http://schemas.microsoft.com/office/powerpoint/2010/main" val="3317680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a:r>
              <a:rPr lang="en-US" sz="6600" dirty="0" smtClean="0"/>
              <a:t>Anatomy of Conflict</a:t>
            </a:r>
            <a:endParaRPr lang="en-US" sz="4000" dirty="0"/>
          </a:p>
        </p:txBody>
      </p:sp>
      <p:sp>
        <p:nvSpPr>
          <p:cNvPr id="2" name="Content Placeholder 1"/>
          <p:cNvSpPr>
            <a:spLocks noGrp="1"/>
          </p:cNvSpPr>
          <p:nvPr>
            <p:ph type="body" idx="1"/>
          </p:nvPr>
        </p:nvSpPr>
        <p:spPr/>
        <p:txBody>
          <a:bodyPr>
            <a:normAutofit/>
          </a:bodyPr>
          <a:lstStyle/>
          <a:p>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82437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990600"/>
            <a:ext cx="8407893" cy="6324599"/>
          </a:xfrm>
        </p:spPr>
        <p:txBody>
          <a:bodyPr>
            <a:normAutofit/>
          </a:bodyPr>
          <a:lstStyle/>
          <a:p>
            <a:endParaRPr lang="en-US" dirty="0" smtClean="0"/>
          </a:p>
          <a:p>
            <a:endParaRPr lang="en-US" dirty="0" smtClean="0"/>
          </a:p>
          <a:p>
            <a:r>
              <a:rPr lang="en-US" dirty="0" smtClean="0"/>
              <a:t>A clash of goals or values </a:t>
            </a:r>
          </a:p>
          <a:p>
            <a:r>
              <a:rPr lang="en-US" dirty="0" smtClean="0"/>
              <a:t>When people </a:t>
            </a:r>
            <a:r>
              <a:rPr lang="en-US" b="1" i="1" dirty="0" smtClean="0"/>
              <a:t>care</a:t>
            </a:r>
            <a:r>
              <a:rPr lang="en-US" dirty="0" smtClean="0"/>
              <a:t> about the outcome</a:t>
            </a:r>
            <a:endParaRPr lang="en-US" dirty="0"/>
          </a:p>
          <a:p>
            <a:endParaRPr lang="en-US" dirty="0" smtClean="0"/>
          </a:p>
          <a:p>
            <a:endParaRPr lang="en-US" dirty="0"/>
          </a:p>
          <a:p>
            <a:r>
              <a:rPr lang="en-US" dirty="0" smtClean="0"/>
              <a:t>Perception of Conflict:</a:t>
            </a:r>
            <a:endParaRPr lang="en-US" dirty="0"/>
          </a:p>
          <a:p>
            <a:pPr marL="45720" indent="0">
              <a:buNone/>
            </a:pPr>
            <a:r>
              <a:rPr lang="en-US" dirty="0" smtClean="0"/>
              <a:t>	Negative bias = overwhelming, hopeless</a:t>
            </a:r>
          </a:p>
          <a:p>
            <a:pPr marL="45720" indent="0">
              <a:buNone/>
            </a:pPr>
            <a:r>
              <a:rPr lang="en-US" dirty="0"/>
              <a:t>	</a:t>
            </a:r>
            <a:endParaRPr lang="en-US" dirty="0" smtClean="0"/>
          </a:p>
          <a:p>
            <a:endParaRPr lang="en-US" dirty="0"/>
          </a:p>
          <a:p>
            <a:endParaRPr lang="en-US" dirty="0"/>
          </a:p>
          <a:p>
            <a:endParaRPr lang="en-US" dirty="0"/>
          </a:p>
          <a:p>
            <a:endParaRPr lang="en-US" dirty="0"/>
          </a:p>
        </p:txBody>
      </p:sp>
      <p:sp>
        <p:nvSpPr>
          <p:cNvPr id="3" name="Title 2"/>
          <p:cNvSpPr>
            <a:spLocks noGrp="1"/>
          </p:cNvSpPr>
          <p:nvPr>
            <p:ph type="title"/>
          </p:nvPr>
        </p:nvSpPr>
        <p:spPr>
          <a:xfrm>
            <a:off x="457200" y="914400"/>
            <a:ext cx="8229600" cy="762000"/>
          </a:xfrm>
        </p:spPr>
        <p:txBody>
          <a:bodyPr>
            <a:noAutofit/>
          </a:bodyPr>
          <a:lstStyle/>
          <a:p>
            <a:pPr lvl="0"/>
            <a:r>
              <a:rPr lang="en-US" sz="4800" dirty="0" smtClean="0"/>
              <a:t>Conflict =’s </a:t>
            </a:r>
            <a:endParaRPr lang="en-US" sz="4800" dirty="0"/>
          </a:p>
        </p:txBody>
      </p:sp>
      <p:pic>
        <p:nvPicPr>
          <p:cNvPr id="1026" name="Picture 2" descr="C:\Users\Karmit\AppData\Local\Microsoft\Windows\Temporary Internet Files\Content.IE5\7R4I3P4M\MC9002169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356" y="1143000"/>
            <a:ext cx="1819275" cy="104616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4191000"/>
            <a:ext cx="2553625" cy="2281238"/>
          </a:xfrm>
          <a:prstGeom prst="rect">
            <a:avLst/>
          </a:prstGeom>
        </p:spPr>
      </p:pic>
    </p:spTree>
    <p:extLst>
      <p:ext uri="{BB962C8B-B14F-4D97-AF65-F5344CB8AC3E}">
        <p14:creationId xmlns:p14="http://schemas.microsoft.com/office/powerpoint/2010/main" val="1164072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3200" dirty="0" smtClean="0"/>
              <a:t>First Step in Resolving Conflict:</a:t>
            </a:r>
            <a:br>
              <a:rPr lang="en-US" sz="3200" dirty="0" smtClean="0"/>
            </a:br>
            <a:r>
              <a:rPr lang="en-US" sz="3200" dirty="0" smtClean="0"/>
              <a:t>Secure Your Own Mask Before Helping Others</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2286000"/>
            <a:ext cx="4104691" cy="4389437"/>
          </a:xfrm>
        </p:spPr>
      </p:pic>
    </p:spTree>
    <p:extLst>
      <p:ext uri="{BB962C8B-B14F-4D97-AF65-F5344CB8AC3E}">
        <p14:creationId xmlns:p14="http://schemas.microsoft.com/office/powerpoint/2010/main" val="3209320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lgn="ctr">
              <a:buNone/>
            </a:pPr>
            <a:endParaRPr lang="en-US" sz="3600" dirty="0" smtClean="0"/>
          </a:p>
          <a:p>
            <a:pPr lvl="0"/>
            <a:r>
              <a:rPr lang="en-US" sz="3600" dirty="0" smtClean="0"/>
              <a:t>Basic </a:t>
            </a:r>
            <a:r>
              <a:rPr lang="en-US" sz="3600" dirty="0"/>
              <a:t>Human </a:t>
            </a:r>
            <a:r>
              <a:rPr lang="en-US" sz="3600" dirty="0" smtClean="0"/>
              <a:t>Needs</a:t>
            </a:r>
          </a:p>
          <a:p>
            <a:pPr lvl="0"/>
            <a:r>
              <a:rPr lang="en-US" sz="3600" dirty="0" smtClean="0"/>
              <a:t>Emotion</a:t>
            </a:r>
          </a:p>
          <a:p>
            <a:pPr lvl="1"/>
            <a:r>
              <a:rPr lang="en-US" sz="3300" dirty="0" smtClean="0"/>
              <a:t>Core Concerns</a:t>
            </a:r>
          </a:p>
          <a:p>
            <a:r>
              <a:rPr lang="en-US" sz="3600" dirty="0" smtClean="0"/>
              <a:t>Identity</a:t>
            </a:r>
            <a:endParaRPr lang="en-US" sz="3600" dirty="0"/>
          </a:p>
          <a:p>
            <a:pPr lvl="0"/>
            <a:r>
              <a:rPr lang="en-US" sz="3600" dirty="0" smtClean="0"/>
              <a:t>Biology</a:t>
            </a:r>
            <a:endParaRPr lang="en-US" sz="3600" dirty="0"/>
          </a:p>
        </p:txBody>
      </p:sp>
      <p:sp>
        <p:nvSpPr>
          <p:cNvPr id="3" name="Title 2"/>
          <p:cNvSpPr>
            <a:spLocks noGrp="1"/>
          </p:cNvSpPr>
          <p:nvPr>
            <p:ph type="title"/>
          </p:nvPr>
        </p:nvSpPr>
        <p:spPr>
          <a:xfrm>
            <a:off x="457200" y="1371600"/>
            <a:ext cx="8229600" cy="762000"/>
          </a:xfrm>
        </p:spPr>
        <p:txBody>
          <a:bodyPr>
            <a:normAutofit fontScale="90000"/>
          </a:bodyPr>
          <a:lstStyle/>
          <a:p>
            <a:r>
              <a:rPr lang="en-US" sz="3600" dirty="0" smtClean="0"/>
              <a:t/>
            </a:r>
            <a:br>
              <a:rPr lang="en-US" sz="3600" dirty="0" smtClean="0"/>
            </a:br>
            <a:r>
              <a:rPr lang="en-US" sz="5300" dirty="0" smtClean="0"/>
              <a:t>Four Factors Causing Conflict:</a:t>
            </a:r>
            <a:endParaRPr lang="en-US" sz="5300" dirty="0"/>
          </a:p>
        </p:txBody>
      </p:sp>
    </p:spTree>
    <p:extLst>
      <p:ext uri="{BB962C8B-B14F-4D97-AF65-F5344CB8AC3E}">
        <p14:creationId xmlns:p14="http://schemas.microsoft.com/office/powerpoint/2010/main" val="1383425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2286000"/>
            <a:ext cx="6190447" cy="3565696"/>
          </a:xfrm>
        </p:spPr>
      </p:pic>
      <p:sp>
        <p:nvSpPr>
          <p:cNvPr id="3" name="Title 2"/>
          <p:cNvSpPr>
            <a:spLocks noGrp="1"/>
          </p:cNvSpPr>
          <p:nvPr>
            <p:ph type="title"/>
          </p:nvPr>
        </p:nvSpPr>
        <p:spPr/>
        <p:txBody>
          <a:bodyPr>
            <a:normAutofit/>
          </a:bodyPr>
          <a:lstStyle/>
          <a:p>
            <a:r>
              <a:rPr lang="en-US" sz="3600" dirty="0" smtClean="0"/>
              <a:t>Factor 1: Basic Human Needs</a:t>
            </a:r>
            <a:endParaRPr lang="en-US" sz="3600" dirty="0"/>
          </a:p>
        </p:txBody>
      </p:sp>
    </p:spTree>
    <p:extLst>
      <p:ext uri="{BB962C8B-B14F-4D97-AF65-F5344CB8AC3E}">
        <p14:creationId xmlns:p14="http://schemas.microsoft.com/office/powerpoint/2010/main" val="21210165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3444</TotalTime>
  <Words>1849</Words>
  <Application>Microsoft Office PowerPoint</Application>
  <PresentationFormat>On-screen Show (4:3)</PresentationFormat>
  <Paragraphs>349</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Schoolbook</vt:lpstr>
      <vt:lpstr>Wingdings</vt:lpstr>
      <vt:lpstr>Wingdings 2</vt:lpstr>
      <vt:lpstr>Oriel</vt:lpstr>
      <vt:lpstr>Separating the People from the Problem: Personality and Conflict Styles</vt:lpstr>
      <vt:lpstr>Conflict!</vt:lpstr>
      <vt:lpstr>Today You’ll Learn:</vt:lpstr>
      <vt:lpstr>PowerPoint Presentation</vt:lpstr>
      <vt:lpstr>Anatomy of Conflict</vt:lpstr>
      <vt:lpstr>Conflict =’s </vt:lpstr>
      <vt:lpstr>First Step in Resolving Conflict: Secure Your Own Mask Before Helping Others</vt:lpstr>
      <vt:lpstr> Four Factors Causing Conflict:</vt:lpstr>
      <vt:lpstr>Factor 1: Basic Human Needs</vt:lpstr>
      <vt:lpstr>Factor 2: Emotions</vt:lpstr>
      <vt:lpstr>Emotions and Needs Combined: Core Concerns*</vt:lpstr>
      <vt:lpstr>Factor 3: Identity</vt:lpstr>
      <vt:lpstr>Factor 4: Biology:</vt:lpstr>
      <vt:lpstr>Personality! </vt:lpstr>
      <vt:lpstr>Getting to know you… getting to know all about you:</vt:lpstr>
      <vt:lpstr>PowerPoint Presentation</vt:lpstr>
      <vt:lpstr>PowerPoint Presentation</vt:lpstr>
      <vt:lpstr>Conflict Styles</vt:lpstr>
      <vt:lpstr>PowerPoint Presentation</vt:lpstr>
      <vt:lpstr>Communication for Conflict resolution</vt:lpstr>
      <vt:lpstr>Courageous Conversations</vt:lpstr>
      <vt:lpstr>Courageous Conversation Protocol</vt:lpstr>
      <vt:lpstr>Prep </vt:lpstr>
      <vt:lpstr>Permission</vt:lpstr>
      <vt:lpstr>Focus</vt:lpstr>
      <vt:lpstr>Plan the Action</vt:lpstr>
      <vt:lpstr>Review</vt:lpstr>
      <vt:lpstr>Remember you can always  Call in the Experts –</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brain…  This is your brain on conflict.</dc:title>
  <dc:creator>Operations</dc:creator>
  <cp:lastModifiedBy>Martha Olsen</cp:lastModifiedBy>
  <cp:revision>177</cp:revision>
  <cp:lastPrinted>2015-03-02T19:28:46Z</cp:lastPrinted>
  <dcterms:created xsi:type="dcterms:W3CDTF">2014-04-27T21:21:54Z</dcterms:created>
  <dcterms:modified xsi:type="dcterms:W3CDTF">2015-12-28T02:08:46Z</dcterms:modified>
</cp:coreProperties>
</file>